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842509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5" h="0">
                <a:moveTo>
                  <a:pt x="0" y="0"/>
                </a:moveTo>
                <a:lnTo>
                  <a:pt x="399288" y="0"/>
                </a:lnTo>
              </a:path>
            </a:pathLst>
          </a:custGeom>
          <a:ln w="32003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99288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DB44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97051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F4B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194816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0E9D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07560" y="303733"/>
            <a:ext cx="928878" cy="483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842509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5" h="0">
                <a:moveTo>
                  <a:pt x="0" y="0"/>
                </a:moveTo>
                <a:lnTo>
                  <a:pt x="399288" y="0"/>
                </a:lnTo>
              </a:path>
            </a:pathLst>
          </a:custGeom>
          <a:ln w="32003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99288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DB44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97051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F4B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194816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0E9D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464646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6D6D6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464646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842509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5" h="0">
                <a:moveTo>
                  <a:pt x="0" y="0"/>
                </a:moveTo>
                <a:lnTo>
                  <a:pt x="399288" y="0"/>
                </a:lnTo>
              </a:path>
            </a:pathLst>
          </a:custGeom>
          <a:ln w="32003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99288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DB44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97051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F4B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194816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0E9D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464646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842509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5" h="0">
                <a:moveTo>
                  <a:pt x="0" y="0"/>
                </a:moveTo>
                <a:lnTo>
                  <a:pt x="399288" y="0"/>
                </a:lnTo>
              </a:path>
            </a:pathLst>
          </a:custGeom>
          <a:ln w="32003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99288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DB44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97051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F4B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194816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0E9D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52444" y="420700"/>
            <a:ext cx="2039111" cy="483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464646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8899" y="1130632"/>
            <a:ext cx="8166201" cy="339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rgbClr val="6D6D6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8564" y="4915722"/>
            <a:ext cx="1830070" cy="196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06F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808593" y="4863982"/>
            <a:ext cx="175895" cy="155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vfcarida@gmail.com" TargetMode="Externa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0"/>
            <a:ext cx="9142476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000" y="0"/>
            <a:ext cx="6858000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42613" y="2103196"/>
            <a:ext cx="2074545" cy="483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Artificial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r>
              <a:rPr dirty="0" sz="15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3624" y="960119"/>
            <a:ext cx="6173723" cy="3622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9719" y="1089660"/>
            <a:ext cx="6004559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5439" y="1074419"/>
            <a:ext cx="6063996" cy="3572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08760" y="993647"/>
            <a:ext cx="6281927" cy="3674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7444" y="1007363"/>
            <a:ext cx="6289548" cy="3724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1451" y="1086611"/>
            <a:ext cx="6042659" cy="356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2600" y="1164336"/>
            <a:ext cx="6006084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21992" y="1193291"/>
            <a:ext cx="4358639" cy="3550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90572" y="1147572"/>
            <a:ext cx="4511039" cy="3674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69235" y="1156716"/>
            <a:ext cx="4498848" cy="3665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842509"/>
            <a:ext cx="399415" cy="0"/>
          </a:xfrm>
          <a:custGeom>
            <a:avLst/>
            <a:gdLst/>
            <a:ahLst/>
            <a:cxnLst/>
            <a:rect l="l" t="t" r="r" b="b"/>
            <a:pathLst>
              <a:path w="399415" h="0">
                <a:moveTo>
                  <a:pt x="0" y="0"/>
                </a:moveTo>
                <a:lnTo>
                  <a:pt x="399288" y="0"/>
                </a:lnTo>
              </a:path>
            </a:pathLst>
          </a:custGeom>
          <a:ln w="32003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99288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DB44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7051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F4B4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4816" y="4842509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4" h="0">
                <a:moveTo>
                  <a:pt x="0" y="0"/>
                </a:moveTo>
                <a:lnTo>
                  <a:pt x="397764" y="0"/>
                </a:lnTo>
              </a:path>
            </a:pathLst>
          </a:custGeom>
          <a:ln w="32003">
            <a:solidFill>
              <a:srgbClr val="0E9D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1264" y="4928422"/>
            <a:ext cx="1804670" cy="170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25"/>
              </a:lnSpc>
            </a:pPr>
            <a:r>
              <a:rPr dirty="0" sz="1200">
                <a:solidFill>
                  <a:srgbClr val="006FC0"/>
                </a:solidFill>
                <a:latin typeface="Arial"/>
                <a:cs typeface="Arial"/>
              </a:rPr>
              <a:t>Prof. </a:t>
            </a:r>
            <a:r>
              <a:rPr dirty="0" sz="1200" spc="-5">
                <a:solidFill>
                  <a:srgbClr val="006FC0"/>
                </a:solidFill>
                <a:latin typeface="Arial"/>
                <a:cs typeface="Arial"/>
              </a:rPr>
              <a:t>Dr. Vinicius </a:t>
            </a:r>
            <a:r>
              <a:rPr dirty="0" sz="1200">
                <a:solidFill>
                  <a:srgbClr val="006FC0"/>
                </a:solidFill>
                <a:latin typeface="Arial"/>
                <a:cs typeface="Arial"/>
              </a:rPr>
              <a:t>F.</a:t>
            </a:r>
            <a:r>
              <a:rPr dirty="0" sz="1200" spc="-3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6FC0"/>
                </a:solidFill>
                <a:latin typeface="Arial"/>
                <a:cs typeface="Arial"/>
              </a:rPr>
              <a:t>Caridá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564" y="4915722"/>
            <a:ext cx="1951989" cy="1962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Prof.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Dr. </a:t>
            </a:r>
            <a:r>
              <a:rPr dirty="0" sz="1200" b="1">
                <a:solidFill>
                  <a:srgbClr val="FFFFFF"/>
                </a:solidFill>
                <a:latin typeface="Arial"/>
                <a:cs typeface="Arial"/>
              </a:rPr>
              <a:t>Vinicius F.</a:t>
            </a:r>
            <a:r>
              <a:rPr dirty="0" sz="1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FFFF"/>
                </a:solidFill>
                <a:latin typeface="Arial"/>
                <a:cs typeface="Arial"/>
              </a:rPr>
              <a:t>Caridá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6504" y="1243583"/>
            <a:ext cx="5340096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4227" y="829055"/>
            <a:ext cx="5977128" cy="4027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2204" y="879347"/>
            <a:ext cx="5769864" cy="3889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74291" y="778763"/>
            <a:ext cx="5839968" cy="393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8132" y="874775"/>
            <a:ext cx="5705856" cy="3846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7172" y="778763"/>
            <a:ext cx="6082283" cy="4099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2372" y="778763"/>
            <a:ext cx="5902452" cy="3977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9467" y="1895855"/>
            <a:ext cx="5465063" cy="2740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810001" y="1249756"/>
            <a:ext cx="3580129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0">
                <a:solidFill>
                  <a:srgbClr val="464646"/>
                </a:solidFill>
                <a:latin typeface="Noto Serif"/>
                <a:cs typeface="Noto Serif"/>
              </a:rPr>
              <a:t>Sensibilidade </a:t>
            </a:r>
            <a:r>
              <a:rPr dirty="0" sz="1800" spc="5">
                <a:solidFill>
                  <a:srgbClr val="464646"/>
                </a:solidFill>
                <a:latin typeface="Noto Serif"/>
                <a:cs typeface="Noto Serif"/>
              </a:rPr>
              <a:t>em </a:t>
            </a:r>
            <a:r>
              <a:rPr dirty="0" sz="1800" spc="-30">
                <a:solidFill>
                  <a:srgbClr val="464646"/>
                </a:solidFill>
                <a:latin typeface="Noto Serif"/>
                <a:cs typeface="Noto Serif"/>
              </a:rPr>
              <a:t>relação </a:t>
            </a:r>
            <a:r>
              <a:rPr dirty="0" sz="1800" spc="-15">
                <a:solidFill>
                  <a:srgbClr val="464646"/>
                </a:solidFill>
                <a:latin typeface="Noto Serif"/>
                <a:cs typeface="Noto Serif"/>
              </a:rPr>
              <a:t>a</a:t>
            </a:r>
            <a:r>
              <a:rPr dirty="0" sz="1800" spc="-40">
                <a:solidFill>
                  <a:srgbClr val="464646"/>
                </a:solidFill>
                <a:latin typeface="Noto Serif"/>
                <a:cs typeface="Noto Serif"/>
              </a:rPr>
              <a:t> </a:t>
            </a:r>
            <a:r>
              <a:rPr dirty="0" sz="1800" spc="-15">
                <a:solidFill>
                  <a:srgbClr val="464646"/>
                </a:solidFill>
                <a:latin typeface="Noto Serif"/>
                <a:cs typeface="Noto Serif"/>
              </a:rPr>
              <a:t>escala</a:t>
            </a:r>
            <a:endParaRPr sz="1800">
              <a:latin typeface="Noto Serif"/>
              <a:cs typeface="Noto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09673" y="1141933"/>
            <a:ext cx="60013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35">
                <a:latin typeface="Noto Serif"/>
                <a:cs typeface="Noto Serif"/>
              </a:rPr>
              <a:t>Como </a:t>
            </a:r>
            <a:r>
              <a:rPr dirty="0" sz="2800" spc="-110">
                <a:latin typeface="Noto Serif"/>
                <a:cs typeface="Noto Serif"/>
              </a:rPr>
              <a:t>lidar </a:t>
            </a:r>
            <a:r>
              <a:rPr dirty="0" sz="2800" spc="-10">
                <a:latin typeface="Noto Serif"/>
                <a:cs typeface="Noto Serif"/>
              </a:rPr>
              <a:t>com </a:t>
            </a:r>
            <a:r>
              <a:rPr dirty="0" sz="2800" spc="-40">
                <a:latin typeface="Noto Serif"/>
                <a:cs typeface="Noto Serif"/>
              </a:rPr>
              <a:t>atributos</a:t>
            </a:r>
            <a:r>
              <a:rPr dirty="0" sz="2800" spc="-120">
                <a:latin typeface="Noto Serif"/>
                <a:cs typeface="Noto Serif"/>
              </a:rPr>
              <a:t> </a:t>
            </a:r>
            <a:r>
              <a:rPr dirty="0" sz="2800" spc="-75">
                <a:latin typeface="Noto Serif"/>
                <a:cs typeface="Noto Serif"/>
              </a:rPr>
              <a:t>nominais?</a:t>
            </a:r>
            <a:endParaRPr sz="2800">
              <a:latin typeface="Noto Serif"/>
              <a:cs typeface="Noto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0523" y="1766372"/>
            <a:ext cx="4427131" cy="2865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7592" y="1123315"/>
            <a:ext cx="50793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105">
                <a:latin typeface="Noto Serif"/>
                <a:cs typeface="Noto Serif"/>
              </a:rPr>
              <a:t>KNN </a:t>
            </a:r>
            <a:r>
              <a:rPr dirty="0" sz="2800" spc="-15">
                <a:latin typeface="Noto Serif"/>
                <a:cs typeface="Noto Serif"/>
              </a:rPr>
              <a:t>ponderado </a:t>
            </a:r>
            <a:r>
              <a:rPr dirty="0" sz="2800" spc="-30">
                <a:latin typeface="Noto Serif"/>
                <a:cs typeface="Noto Serif"/>
              </a:rPr>
              <a:t>pela</a:t>
            </a:r>
            <a:r>
              <a:rPr dirty="0" sz="2800" spc="75">
                <a:latin typeface="Noto Serif"/>
                <a:cs typeface="Noto Serif"/>
              </a:rPr>
              <a:t> </a:t>
            </a:r>
            <a:r>
              <a:rPr dirty="0" sz="2800" spc="-55">
                <a:latin typeface="Noto Serif"/>
                <a:cs typeface="Noto Serif"/>
              </a:rPr>
              <a:t>distância</a:t>
            </a:r>
            <a:endParaRPr sz="2800">
              <a:latin typeface="Noto Serif"/>
              <a:cs typeface="Noto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5120" y="1831940"/>
            <a:ext cx="5076409" cy="2797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11346" y="1627758"/>
            <a:ext cx="13214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65">
                <a:solidFill>
                  <a:srgbClr val="6D6D6D"/>
                </a:solidFill>
                <a:latin typeface="Noto Serif"/>
                <a:cs typeface="Noto Serif"/>
              </a:rPr>
              <a:t>KNN</a:t>
            </a:r>
            <a:endParaRPr sz="4800">
              <a:latin typeface="Noto Serif"/>
              <a:cs typeface="Noto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1160" y="1021080"/>
            <a:ext cx="6202680" cy="3901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8216" y="1086611"/>
            <a:ext cx="6210300" cy="3777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09344" y="1027175"/>
            <a:ext cx="6320028" cy="3837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5648" y="964691"/>
            <a:ext cx="6227063" cy="3857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1264" y="1016508"/>
            <a:ext cx="6134099" cy="3863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80792" y="359790"/>
            <a:ext cx="358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>
                <a:solidFill>
                  <a:srgbClr val="6D6D6D"/>
                </a:solidFill>
              </a:rPr>
              <a:t>Medidas </a:t>
            </a:r>
            <a:r>
              <a:rPr dirty="0" spc="-204">
                <a:solidFill>
                  <a:srgbClr val="6D6D6D"/>
                </a:solidFill>
              </a:rPr>
              <a:t>de</a:t>
            </a:r>
            <a:r>
              <a:rPr dirty="0" spc="-875">
                <a:solidFill>
                  <a:srgbClr val="6D6D6D"/>
                </a:solidFill>
              </a:rPr>
              <a:t> </a:t>
            </a:r>
            <a:r>
              <a:rPr dirty="0" spc="-165">
                <a:solidFill>
                  <a:srgbClr val="6D6D6D"/>
                </a:solidFill>
              </a:rPr>
              <a:t>Distância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99150" y="3110864"/>
            <a:ext cx="4210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55">
                <a:solidFill>
                  <a:srgbClr val="585858"/>
                </a:solidFill>
                <a:latin typeface="Verdana"/>
                <a:cs typeface="Verdana"/>
              </a:rPr>
              <a:t>𝑑</a:t>
            </a:r>
            <a:r>
              <a:rPr dirty="0" baseline="-15151" sz="1650" spc="-532">
                <a:solidFill>
                  <a:srgbClr val="585858"/>
                </a:solidFill>
                <a:latin typeface="Verdana"/>
                <a:cs typeface="Verdana"/>
              </a:rPr>
              <a:t>2 </a:t>
            </a:r>
            <a:r>
              <a:rPr dirty="0" sz="1500" spc="-110">
                <a:solidFill>
                  <a:srgbClr val="585858"/>
                </a:solidFill>
                <a:latin typeface="Verdana"/>
                <a:cs typeface="Verdana"/>
              </a:rPr>
              <a:t>=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62446" y="3123564"/>
            <a:ext cx="2063750" cy="236854"/>
          </a:xfrm>
          <a:custGeom>
            <a:avLst/>
            <a:gdLst/>
            <a:ahLst/>
            <a:cxnLst/>
            <a:rect l="l" t="t" r="r" b="b"/>
            <a:pathLst>
              <a:path w="2063750" h="236854">
                <a:moveTo>
                  <a:pt x="36749" y="153670"/>
                </a:moveTo>
                <a:lnTo>
                  <a:pt x="18541" y="153670"/>
                </a:lnTo>
                <a:lnTo>
                  <a:pt x="57150" y="236474"/>
                </a:lnTo>
                <a:lnTo>
                  <a:pt x="66166" y="236474"/>
                </a:lnTo>
                <a:lnTo>
                  <a:pt x="72880" y="211582"/>
                </a:lnTo>
                <a:lnTo>
                  <a:pt x="62737" y="211582"/>
                </a:lnTo>
                <a:lnTo>
                  <a:pt x="36749" y="153670"/>
                </a:lnTo>
                <a:close/>
              </a:path>
              <a:path w="2063750" h="236854">
                <a:moveTo>
                  <a:pt x="145160" y="0"/>
                </a:moveTo>
                <a:lnTo>
                  <a:pt x="119125" y="0"/>
                </a:lnTo>
                <a:lnTo>
                  <a:pt x="62737" y="211582"/>
                </a:lnTo>
                <a:lnTo>
                  <a:pt x="72880" y="211582"/>
                </a:lnTo>
                <a:lnTo>
                  <a:pt x="126618" y="12318"/>
                </a:lnTo>
                <a:lnTo>
                  <a:pt x="2063242" y="12318"/>
                </a:lnTo>
                <a:lnTo>
                  <a:pt x="2063242" y="635"/>
                </a:lnTo>
                <a:lnTo>
                  <a:pt x="145160" y="635"/>
                </a:lnTo>
                <a:lnTo>
                  <a:pt x="145160" y="0"/>
                </a:lnTo>
                <a:close/>
              </a:path>
              <a:path w="2063750" h="236854">
                <a:moveTo>
                  <a:pt x="30479" y="139700"/>
                </a:moveTo>
                <a:lnTo>
                  <a:pt x="0" y="153670"/>
                </a:lnTo>
                <a:lnTo>
                  <a:pt x="2920" y="160655"/>
                </a:lnTo>
                <a:lnTo>
                  <a:pt x="18541" y="153670"/>
                </a:lnTo>
                <a:lnTo>
                  <a:pt x="36749" y="153670"/>
                </a:lnTo>
                <a:lnTo>
                  <a:pt x="30479" y="139700"/>
                </a:lnTo>
                <a:close/>
              </a:path>
              <a:path w="2063750" h="236854">
                <a:moveTo>
                  <a:pt x="2063242" y="12318"/>
                </a:moveTo>
                <a:lnTo>
                  <a:pt x="138429" y="12318"/>
                </a:lnTo>
                <a:lnTo>
                  <a:pt x="138429" y="12827"/>
                </a:lnTo>
                <a:lnTo>
                  <a:pt x="2063242" y="12827"/>
                </a:lnTo>
                <a:lnTo>
                  <a:pt x="2063242" y="12318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17640" y="3169539"/>
            <a:ext cx="725805" cy="176530"/>
          </a:xfrm>
          <a:custGeom>
            <a:avLst/>
            <a:gdLst/>
            <a:ahLst/>
            <a:cxnLst/>
            <a:rect l="l" t="t" r="r" b="b"/>
            <a:pathLst>
              <a:path w="725804" h="176529">
                <a:moveTo>
                  <a:pt x="669035" y="0"/>
                </a:moveTo>
                <a:lnTo>
                  <a:pt x="666495" y="7238"/>
                </a:lnTo>
                <a:lnTo>
                  <a:pt x="676733" y="11640"/>
                </a:lnTo>
                <a:lnTo>
                  <a:pt x="685530" y="17780"/>
                </a:lnTo>
                <a:lnTo>
                  <a:pt x="706580" y="58610"/>
                </a:lnTo>
                <a:lnTo>
                  <a:pt x="709167" y="87375"/>
                </a:lnTo>
                <a:lnTo>
                  <a:pt x="708523" y="102949"/>
                </a:lnTo>
                <a:lnTo>
                  <a:pt x="698753" y="141097"/>
                </a:lnTo>
                <a:lnTo>
                  <a:pt x="666750" y="169291"/>
                </a:lnTo>
                <a:lnTo>
                  <a:pt x="669035" y="176530"/>
                </a:lnTo>
                <a:lnTo>
                  <a:pt x="702772" y="156456"/>
                </a:lnTo>
                <a:lnTo>
                  <a:pt x="721677" y="119491"/>
                </a:lnTo>
                <a:lnTo>
                  <a:pt x="725296" y="88265"/>
                </a:lnTo>
                <a:lnTo>
                  <a:pt x="724390" y="72118"/>
                </a:lnTo>
                <a:lnTo>
                  <a:pt x="710691" y="30987"/>
                </a:lnTo>
                <a:lnTo>
                  <a:pt x="681795" y="4645"/>
                </a:lnTo>
                <a:lnTo>
                  <a:pt x="669035" y="0"/>
                </a:lnTo>
                <a:close/>
              </a:path>
              <a:path w="725804" h="176529">
                <a:moveTo>
                  <a:pt x="56260" y="0"/>
                </a:moveTo>
                <a:lnTo>
                  <a:pt x="22649" y="20127"/>
                </a:lnTo>
                <a:lnTo>
                  <a:pt x="3635" y="57197"/>
                </a:lnTo>
                <a:lnTo>
                  <a:pt x="0" y="88265"/>
                </a:lnTo>
                <a:lnTo>
                  <a:pt x="904" y="104503"/>
                </a:lnTo>
                <a:lnTo>
                  <a:pt x="14477" y="145669"/>
                </a:lnTo>
                <a:lnTo>
                  <a:pt x="43445" y="171886"/>
                </a:lnTo>
                <a:lnTo>
                  <a:pt x="56260" y="176530"/>
                </a:lnTo>
                <a:lnTo>
                  <a:pt x="58546" y="169291"/>
                </a:lnTo>
                <a:lnTo>
                  <a:pt x="48474" y="164867"/>
                </a:lnTo>
                <a:lnTo>
                  <a:pt x="39782" y="158670"/>
                </a:lnTo>
                <a:lnTo>
                  <a:pt x="18716" y="117093"/>
                </a:lnTo>
                <a:lnTo>
                  <a:pt x="16128" y="87375"/>
                </a:lnTo>
                <a:lnTo>
                  <a:pt x="16773" y="72326"/>
                </a:lnTo>
                <a:lnTo>
                  <a:pt x="26542" y="35179"/>
                </a:lnTo>
                <a:lnTo>
                  <a:pt x="58800" y="7238"/>
                </a:lnTo>
                <a:lnTo>
                  <a:pt x="5626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92059" y="3169539"/>
            <a:ext cx="727075" cy="176530"/>
          </a:xfrm>
          <a:custGeom>
            <a:avLst/>
            <a:gdLst/>
            <a:ahLst/>
            <a:cxnLst/>
            <a:rect l="l" t="t" r="r" b="b"/>
            <a:pathLst>
              <a:path w="727075" h="176529">
                <a:moveTo>
                  <a:pt x="670560" y="0"/>
                </a:moveTo>
                <a:lnTo>
                  <a:pt x="668020" y="7238"/>
                </a:lnTo>
                <a:lnTo>
                  <a:pt x="678257" y="11640"/>
                </a:lnTo>
                <a:lnTo>
                  <a:pt x="687054" y="17780"/>
                </a:lnTo>
                <a:lnTo>
                  <a:pt x="708104" y="58610"/>
                </a:lnTo>
                <a:lnTo>
                  <a:pt x="710692" y="87375"/>
                </a:lnTo>
                <a:lnTo>
                  <a:pt x="710047" y="102949"/>
                </a:lnTo>
                <a:lnTo>
                  <a:pt x="700278" y="141097"/>
                </a:lnTo>
                <a:lnTo>
                  <a:pt x="668274" y="169291"/>
                </a:lnTo>
                <a:lnTo>
                  <a:pt x="670560" y="176530"/>
                </a:lnTo>
                <a:lnTo>
                  <a:pt x="704296" y="156456"/>
                </a:lnTo>
                <a:lnTo>
                  <a:pt x="723201" y="119491"/>
                </a:lnTo>
                <a:lnTo>
                  <a:pt x="726821" y="88265"/>
                </a:lnTo>
                <a:lnTo>
                  <a:pt x="725914" y="72118"/>
                </a:lnTo>
                <a:lnTo>
                  <a:pt x="712216" y="30987"/>
                </a:lnTo>
                <a:lnTo>
                  <a:pt x="683319" y="4645"/>
                </a:lnTo>
                <a:lnTo>
                  <a:pt x="670560" y="0"/>
                </a:lnTo>
                <a:close/>
              </a:path>
              <a:path w="727075" h="176529">
                <a:moveTo>
                  <a:pt x="56261" y="0"/>
                </a:moveTo>
                <a:lnTo>
                  <a:pt x="22649" y="20127"/>
                </a:lnTo>
                <a:lnTo>
                  <a:pt x="3635" y="57197"/>
                </a:lnTo>
                <a:lnTo>
                  <a:pt x="0" y="88265"/>
                </a:lnTo>
                <a:lnTo>
                  <a:pt x="904" y="104503"/>
                </a:lnTo>
                <a:lnTo>
                  <a:pt x="14478" y="145669"/>
                </a:lnTo>
                <a:lnTo>
                  <a:pt x="43445" y="171886"/>
                </a:lnTo>
                <a:lnTo>
                  <a:pt x="56261" y="176530"/>
                </a:lnTo>
                <a:lnTo>
                  <a:pt x="58547" y="169291"/>
                </a:lnTo>
                <a:lnTo>
                  <a:pt x="48474" y="164867"/>
                </a:lnTo>
                <a:lnTo>
                  <a:pt x="39782" y="158670"/>
                </a:lnTo>
                <a:lnTo>
                  <a:pt x="18716" y="117093"/>
                </a:lnTo>
                <a:lnTo>
                  <a:pt x="16129" y="87375"/>
                </a:lnTo>
                <a:lnTo>
                  <a:pt x="16773" y="72326"/>
                </a:lnTo>
                <a:lnTo>
                  <a:pt x="26543" y="35179"/>
                </a:lnTo>
                <a:lnTo>
                  <a:pt x="58800" y="7238"/>
                </a:lnTo>
                <a:lnTo>
                  <a:pt x="56261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099175" y="2204973"/>
            <a:ext cx="41655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75">
                <a:solidFill>
                  <a:srgbClr val="585858"/>
                </a:solidFill>
                <a:latin typeface="Verdana"/>
                <a:cs typeface="Verdana"/>
              </a:rPr>
              <a:t>𝑑</a:t>
            </a:r>
            <a:r>
              <a:rPr dirty="0" baseline="-15151" sz="1650" spc="-562">
                <a:solidFill>
                  <a:srgbClr val="585858"/>
                </a:solidFill>
                <a:latin typeface="Verdana"/>
                <a:cs typeface="Verdana"/>
              </a:rPr>
              <a:t>1</a:t>
            </a:r>
            <a:r>
              <a:rPr dirty="0" baseline="-15151" sz="1650" spc="-555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1500" spc="-110">
                <a:solidFill>
                  <a:srgbClr val="585858"/>
                </a:solidFill>
                <a:latin typeface="Verdana"/>
                <a:cs typeface="Verdana"/>
              </a:rPr>
              <a:t>=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45921" y="2266695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5">
                <a:moveTo>
                  <a:pt x="0" y="0"/>
                </a:moveTo>
                <a:lnTo>
                  <a:pt x="0" y="173101"/>
                </a:lnTo>
              </a:path>
            </a:pathLst>
          </a:custGeom>
          <a:ln w="1435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84505" y="2266695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5">
                <a:moveTo>
                  <a:pt x="0" y="0"/>
                </a:moveTo>
                <a:lnTo>
                  <a:pt x="0" y="173101"/>
                </a:lnTo>
              </a:path>
            </a:pathLst>
          </a:custGeom>
          <a:ln w="1435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195373" y="2266695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5">
                <a:moveTo>
                  <a:pt x="0" y="0"/>
                </a:moveTo>
                <a:lnTo>
                  <a:pt x="0" y="173101"/>
                </a:lnTo>
              </a:path>
            </a:pathLst>
          </a:custGeom>
          <a:ln w="1435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33957" y="2266695"/>
            <a:ext cx="0" cy="173355"/>
          </a:xfrm>
          <a:custGeom>
            <a:avLst/>
            <a:gdLst/>
            <a:ahLst/>
            <a:cxnLst/>
            <a:rect l="l" t="t" r="r" b="b"/>
            <a:pathLst>
              <a:path w="0" h="173355">
                <a:moveTo>
                  <a:pt x="0" y="0"/>
                </a:moveTo>
                <a:lnTo>
                  <a:pt x="0" y="173101"/>
                </a:lnTo>
              </a:path>
            </a:pathLst>
          </a:custGeom>
          <a:ln w="14350">
            <a:solidFill>
              <a:srgbClr val="58585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568567" y="1792300"/>
            <a:ext cx="1861820" cy="1572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dirty="0" sz="1500" spc="25" b="1">
                <a:solidFill>
                  <a:srgbClr val="6F2F9F"/>
                </a:solidFill>
                <a:latin typeface="Arial"/>
                <a:cs typeface="Arial"/>
              </a:rPr>
              <a:t>Manhattan</a:t>
            </a:r>
            <a:endParaRPr sz="1500">
              <a:latin typeface="Arial"/>
              <a:cs typeface="Arial"/>
            </a:endParaRPr>
          </a:p>
          <a:p>
            <a:pPr marL="47625">
              <a:lnSpc>
                <a:spcPct val="100000"/>
              </a:lnSpc>
              <a:spcBef>
                <a:spcPts val="1450"/>
              </a:spcBef>
            </a:pPr>
            <a:r>
              <a:rPr dirty="0" sz="1500" spc="-409">
                <a:solidFill>
                  <a:srgbClr val="585858"/>
                </a:solidFill>
                <a:latin typeface="Verdana"/>
                <a:cs typeface="Verdana"/>
              </a:rPr>
              <a:t>𝑥</a:t>
            </a:r>
            <a:r>
              <a:rPr dirty="0" baseline="-15151" sz="1650" spc="-615">
                <a:solidFill>
                  <a:srgbClr val="585858"/>
                </a:solidFill>
                <a:latin typeface="Verdana"/>
                <a:cs typeface="Verdana"/>
              </a:rPr>
              <a:t>1</a:t>
            </a:r>
            <a:r>
              <a:rPr dirty="0" baseline="-15151" sz="1650" spc="-15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1500" spc="-110">
                <a:solidFill>
                  <a:srgbClr val="585858"/>
                </a:solidFill>
                <a:latin typeface="Verdana"/>
                <a:cs typeface="Verdana"/>
              </a:rPr>
              <a:t>− </a:t>
            </a:r>
            <a:r>
              <a:rPr dirty="0" sz="1500" spc="-390">
                <a:solidFill>
                  <a:srgbClr val="585858"/>
                </a:solidFill>
                <a:latin typeface="Verdana"/>
                <a:cs typeface="Verdana"/>
              </a:rPr>
              <a:t>𝑥</a:t>
            </a:r>
            <a:r>
              <a:rPr dirty="0" baseline="-15151" sz="1650" spc="-585">
                <a:solidFill>
                  <a:srgbClr val="585858"/>
                </a:solidFill>
                <a:latin typeface="Verdana"/>
                <a:cs typeface="Verdana"/>
              </a:rPr>
              <a:t>2</a:t>
            </a:r>
            <a:r>
              <a:rPr dirty="0" baseline="-15151" sz="1650" spc="697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1500" spc="-110">
                <a:solidFill>
                  <a:srgbClr val="585858"/>
                </a:solidFill>
                <a:latin typeface="Verdana"/>
                <a:cs typeface="Verdana"/>
              </a:rPr>
              <a:t>+ </a:t>
            </a:r>
            <a:r>
              <a:rPr dirty="0" sz="1500" spc="-409">
                <a:solidFill>
                  <a:srgbClr val="585858"/>
                </a:solidFill>
                <a:latin typeface="Verdana"/>
                <a:cs typeface="Verdana"/>
              </a:rPr>
              <a:t>𝑦</a:t>
            </a:r>
            <a:r>
              <a:rPr dirty="0" baseline="-15151" sz="1650" spc="-615">
                <a:solidFill>
                  <a:srgbClr val="585858"/>
                </a:solidFill>
                <a:latin typeface="Verdana"/>
                <a:cs typeface="Verdana"/>
              </a:rPr>
              <a:t>1</a:t>
            </a:r>
            <a:r>
              <a:rPr dirty="0" baseline="-15151" sz="1650" spc="-7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1500" spc="-110">
                <a:solidFill>
                  <a:srgbClr val="585858"/>
                </a:solidFill>
                <a:latin typeface="Verdana"/>
                <a:cs typeface="Verdana"/>
              </a:rPr>
              <a:t>−</a:t>
            </a:r>
            <a:r>
              <a:rPr dirty="0" sz="1500" spc="-29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1500" spc="-390">
                <a:solidFill>
                  <a:srgbClr val="585858"/>
                </a:solidFill>
                <a:latin typeface="Verdana"/>
                <a:cs typeface="Verdana"/>
              </a:rPr>
              <a:t>𝑦</a:t>
            </a:r>
            <a:r>
              <a:rPr dirty="0" baseline="-15151" sz="1650" spc="-585">
                <a:solidFill>
                  <a:srgbClr val="585858"/>
                </a:solidFill>
                <a:latin typeface="Verdana"/>
                <a:cs typeface="Verdana"/>
              </a:rPr>
              <a:t>2</a:t>
            </a:r>
            <a:endParaRPr baseline="-15151" sz="16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141605">
              <a:lnSpc>
                <a:spcPct val="100000"/>
              </a:lnSpc>
              <a:spcBef>
                <a:spcPts val="5"/>
              </a:spcBef>
            </a:pPr>
            <a:r>
              <a:rPr dirty="0" sz="1500" spc="-40" b="1">
                <a:solidFill>
                  <a:srgbClr val="FF5400"/>
                </a:solidFill>
                <a:latin typeface="Arial"/>
                <a:cs typeface="Arial"/>
              </a:rPr>
              <a:t>Euclidiana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1500" spc="-409">
                <a:solidFill>
                  <a:srgbClr val="585858"/>
                </a:solidFill>
                <a:latin typeface="Verdana"/>
                <a:cs typeface="Verdana"/>
              </a:rPr>
              <a:t>𝑥</a:t>
            </a:r>
            <a:r>
              <a:rPr dirty="0" baseline="-15151" sz="1650" spc="-615">
                <a:solidFill>
                  <a:srgbClr val="585858"/>
                </a:solidFill>
                <a:latin typeface="Verdana"/>
                <a:cs typeface="Verdana"/>
              </a:rPr>
              <a:t>1</a:t>
            </a:r>
            <a:r>
              <a:rPr dirty="0" baseline="-15151" sz="1650" spc="-15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1500" spc="-110">
                <a:solidFill>
                  <a:srgbClr val="585858"/>
                </a:solidFill>
                <a:latin typeface="Verdana"/>
                <a:cs typeface="Verdana"/>
              </a:rPr>
              <a:t>− </a:t>
            </a:r>
            <a:r>
              <a:rPr dirty="0" sz="1500" spc="-390">
                <a:solidFill>
                  <a:srgbClr val="585858"/>
                </a:solidFill>
                <a:latin typeface="Verdana"/>
                <a:cs typeface="Verdana"/>
              </a:rPr>
              <a:t>𝑥</a:t>
            </a:r>
            <a:r>
              <a:rPr dirty="0" baseline="-15151" sz="1650" spc="-585">
                <a:solidFill>
                  <a:srgbClr val="585858"/>
                </a:solidFill>
                <a:latin typeface="Verdana"/>
                <a:cs typeface="Verdana"/>
              </a:rPr>
              <a:t>2</a:t>
            </a:r>
            <a:r>
              <a:rPr dirty="0" baseline="-15151" sz="1650" spc="427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baseline="22727" sz="1650" spc="-104">
                <a:solidFill>
                  <a:srgbClr val="585858"/>
                </a:solidFill>
                <a:latin typeface="Verdana"/>
                <a:cs typeface="Verdana"/>
              </a:rPr>
              <a:t>2 </a:t>
            </a:r>
            <a:r>
              <a:rPr dirty="0" sz="1500" spc="-110">
                <a:solidFill>
                  <a:srgbClr val="585858"/>
                </a:solidFill>
                <a:latin typeface="Verdana"/>
                <a:cs typeface="Verdana"/>
              </a:rPr>
              <a:t>+ </a:t>
            </a:r>
            <a:r>
              <a:rPr dirty="0" sz="1500" spc="-409">
                <a:solidFill>
                  <a:srgbClr val="585858"/>
                </a:solidFill>
                <a:latin typeface="Verdana"/>
                <a:cs typeface="Verdana"/>
              </a:rPr>
              <a:t>𝑦</a:t>
            </a:r>
            <a:r>
              <a:rPr dirty="0" baseline="-15151" sz="1650" spc="-615">
                <a:solidFill>
                  <a:srgbClr val="585858"/>
                </a:solidFill>
                <a:latin typeface="Verdana"/>
                <a:cs typeface="Verdana"/>
              </a:rPr>
              <a:t>1</a:t>
            </a:r>
            <a:r>
              <a:rPr dirty="0" baseline="-15151" sz="1650" spc="7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1500" spc="-110">
                <a:solidFill>
                  <a:srgbClr val="585858"/>
                </a:solidFill>
                <a:latin typeface="Verdana"/>
                <a:cs typeface="Verdana"/>
              </a:rPr>
              <a:t>−</a:t>
            </a:r>
            <a:r>
              <a:rPr dirty="0" sz="1500" spc="-95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sz="1500" spc="-390">
                <a:solidFill>
                  <a:srgbClr val="585858"/>
                </a:solidFill>
                <a:latin typeface="Verdana"/>
                <a:cs typeface="Verdana"/>
              </a:rPr>
              <a:t>𝑦</a:t>
            </a:r>
            <a:r>
              <a:rPr dirty="0" baseline="-15151" sz="1650" spc="-585">
                <a:solidFill>
                  <a:srgbClr val="585858"/>
                </a:solidFill>
                <a:latin typeface="Verdana"/>
                <a:cs typeface="Verdana"/>
              </a:rPr>
              <a:t>2</a:t>
            </a:r>
            <a:r>
              <a:rPr dirty="0" baseline="-15151" sz="1650" spc="442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dirty="0" baseline="22727" sz="1650" spc="-104">
                <a:solidFill>
                  <a:srgbClr val="585858"/>
                </a:solidFill>
                <a:latin typeface="Verdana"/>
                <a:cs typeface="Verdana"/>
              </a:rPr>
              <a:t>2</a:t>
            </a:r>
            <a:endParaRPr baseline="22727" sz="16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6488" y="937260"/>
            <a:ext cx="5023104" cy="4003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80792" y="359790"/>
            <a:ext cx="358140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0">
                <a:solidFill>
                  <a:srgbClr val="6D6D6D"/>
                </a:solidFill>
              </a:rPr>
              <a:t>Medidas </a:t>
            </a:r>
            <a:r>
              <a:rPr dirty="0" spc="-204">
                <a:solidFill>
                  <a:srgbClr val="6D6D6D"/>
                </a:solidFill>
              </a:rPr>
              <a:t>de</a:t>
            </a:r>
            <a:r>
              <a:rPr dirty="0" spc="-875">
                <a:solidFill>
                  <a:srgbClr val="6D6D6D"/>
                </a:solidFill>
              </a:rPr>
              <a:t> </a:t>
            </a:r>
            <a:r>
              <a:rPr dirty="0" spc="-165">
                <a:solidFill>
                  <a:srgbClr val="6D6D6D"/>
                </a:solidFill>
              </a:rPr>
              <a:t>Distância</a:t>
            </a:r>
          </a:p>
        </p:txBody>
      </p:sp>
      <p:sp>
        <p:nvSpPr>
          <p:cNvPr id="5" name="object 5"/>
          <p:cNvSpPr/>
          <p:nvPr/>
        </p:nvSpPr>
        <p:spPr>
          <a:xfrm>
            <a:off x="2766723" y="1979037"/>
            <a:ext cx="2074545" cy="1323975"/>
          </a:xfrm>
          <a:custGeom>
            <a:avLst/>
            <a:gdLst/>
            <a:ahLst/>
            <a:cxnLst/>
            <a:rect l="l" t="t" r="r" b="b"/>
            <a:pathLst>
              <a:path w="2074545" h="1323975">
                <a:moveTo>
                  <a:pt x="22704" y="210061"/>
                </a:moveTo>
                <a:lnTo>
                  <a:pt x="53343" y="158413"/>
                </a:lnTo>
                <a:lnTo>
                  <a:pt x="95468" y="113999"/>
                </a:lnTo>
                <a:lnTo>
                  <a:pt x="148247" y="76840"/>
                </a:lnTo>
                <a:lnTo>
                  <a:pt x="210851" y="46959"/>
                </a:lnTo>
                <a:lnTo>
                  <a:pt x="282448" y="24377"/>
                </a:lnTo>
                <a:lnTo>
                  <a:pt x="321360" y="15830"/>
                </a:lnTo>
                <a:lnTo>
                  <a:pt x="362209" y="9116"/>
                </a:lnTo>
                <a:lnTo>
                  <a:pt x="404891" y="4238"/>
                </a:lnTo>
                <a:lnTo>
                  <a:pt x="449303" y="1198"/>
                </a:lnTo>
                <a:lnTo>
                  <a:pt x="495341" y="0"/>
                </a:lnTo>
                <a:lnTo>
                  <a:pt x="542900" y="645"/>
                </a:lnTo>
                <a:lnTo>
                  <a:pt x="591878" y="3136"/>
                </a:lnTo>
                <a:lnTo>
                  <a:pt x="642170" y="7477"/>
                </a:lnTo>
                <a:lnTo>
                  <a:pt x="693672" y="13670"/>
                </a:lnTo>
                <a:lnTo>
                  <a:pt x="746282" y="21718"/>
                </a:lnTo>
                <a:lnTo>
                  <a:pt x="799894" y="31623"/>
                </a:lnTo>
                <a:lnTo>
                  <a:pt x="854405" y="43388"/>
                </a:lnTo>
                <a:lnTo>
                  <a:pt x="909712" y="57016"/>
                </a:lnTo>
                <a:lnTo>
                  <a:pt x="965711" y="72510"/>
                </a:lnTo>
                <a:lnTo>
                  <a:pt x="1022297" y="89872"/>
                </a:lnTo>
                <a:lnTo>
                  <a:pt x="1079367" y="109105"/>
                </a:lnTo>
                <a:lnTo>
                  <a:pt x="1136818" y="130212"/>
                </a:lnTo>
                <a:lnTo>
                  <a:pt x="1194545" y="153195"/>
                </a:lnTo>
                <a:lnTo>
                  <a:pt x="1252445" y="178057"/>
                </a:lnTo>
                <a:lnTo>
                  <a:pt x="1309675" y="204451"/>
                </a:lnTo>
                <a:lnTo>
                  <a:pt x="1365394" y="231974"/>
                </a:lnTo>
                <a:lnTo>
                  <a:pt x="1419532" y="260546"/>
                </a:lnTo>
                <a:lnTo>
                  <a:pt x="1472022" y="290089"/>
                </a:lnTo>
                <a:lnTo>
                  <a:pt x="1522798" y="320525"/>
                </a:lnTo>
                <a:lnTo>
                  <a:pt x="1571791" y="351774"/>
                </a:lnTo>
                <a:lnTo>
                  <a:pt x="1618934" y="383757"/>
                </a:lnTo>
                <a:lnTo>
                  <a:pt x="1664160" y="416395"/>
                </a:lnTo>
                <a:lnTo>
                  <a:pt x="1707400" y="449610"/>
                </a:lnTo>
                <a:lnTo>
                  <a:pt x="1748589" y="483322"/>
                </a:lnTo>
                <a:lnTo>
                  <a:pt x="1787658" y="517453"/>
                </a:lnTo>
                <a:lnTo>
                  <a:pt x="1824540" y="551923"/>
                </a:lnTo>
                <a:lnTo>
                  <a:pt x="1859167" y="586654"/>
                </a:lnTo>
                <a:lnTo>
                  <a:pt x="1891472" y="621567"/>
                </a:lnTo>
                <a:lnTo>
                  <a:pt x="1921388" y="656583"/>
                </a:lnTo>
                <a:lnTo>
                  <a:pt x="1948846" y="691623"/>
                </a:lnTo>
                <a:lnTo>
                  <a:pt x="1973780" y="726608"/>
                </a:lnTo>
                <a:lnTo>
                  <a:pt x="1996123" y="761459"/>
                </a:lnTo>
                <a:lnTo>
                  <a:pt x="2015805" y="796097"/>
                </a:lnTo>
                <a:lnTo>
                  <a:pt x="2032761" y="830444"/>
                </a:lnTo>
                <a:lnTo>
                  <a:pt x="2058223" y="897946"/>
                </a:lnTo>
                <a:lnTo>
                  <a:pt x="2071968" y="963334"/>
                </a:lnTo>
                <a:lnTo>
                  <a:pt x="2074278" y="995038"/>
                </a:lnTo>
                <a:lnTo>
                  <a:pt x="2073457" y="1025977"/>
                </a:lnTo>
                <a:lnTo>
                  <a:pt x="2062150" y="1085243"/>
                </a:lnTo>
                <a:lnTo>
                  <a:pt x="2037709" y="1140140"/>
                </a:lnTo>
                <a:lnTo>
                  <a:pt x="2001242" y="1188174"/>
                </a:lnTo>
                <a:lnTo>
                  <a:pt x="1953700" y="1228963"/>
                </a:lnTo>
                <a:lnTo>
                  <a:pt x="1895913" y="1262485"/>
                </a:lnTo>
                <a:lnTo>
                  <a:pt x="1828712" y="1288720"/>
                </a:lnTo>
                <a:lnTo>
                  <a:pt x="1791841" y="1299097"/>
                </a:lnTo>
                <a:lnTo>
                  <a:pt x="1752928" y="1307644"/>
                </a:lnTo>
                <a:lnTo>
                  <a:pt x="1712078" y="1314358"/>
                </a:lnTo>
                <a:lnTo>
                  <a:pt x="1669393" y="1319236"/>
                </a:lnTo>
                <a:lnTo>
                  <a:pt x="1624979" y="1322276"/>
                </a:lnTo>
                <a:lnTo>
                  <a:pt x="1578938" y="1323474"/>
                </a:lnTo>
                <a:lnTo>
                  <a:pt x="1531375" y="1322829"/>
                </a:lnTo>
                <a:lnTo>
                  <a:pt x="1482393" y="1320338"/>
                </a:lnTo>
                <a:lnTo>
                  <a:pt x="1432097" y="1315997"/>
                </a:lnTo>
                <a:lnTo>
                  <a:pt x="1380590" y="1309804"/>
                </a:lnTo>
                <a:lnTo>
                  <a:pt x="1327976" y="1301756"/>
                </a:lnTo>
                <a:lnTo>
                  <a:pt x="1274360" y="1291851"/>
                </a:lnTo>
                <a:lnTo>
                  <a:pt x="1219844" y="1280086"/>
                </a:lnTo>
                <a:lnTo>
                  <a:pt x="1164533" y="1266458"/>
                </a:lnTo>
                <a:lnTo>
                  <a:pt x="1108531" y="1250964"/>
                </a:lnTo>
                <a:lnTo>
                  <a:pt x="1051942" y="1233602"/>
                </a:lnTo>
                <a:lnTo>
                  <a:pt x="994869" y="1214369"/>
                </a:lnTo>
                <a:lnTo>
                  <a:pt x="937416" y="1193262"/>
                </a:lnTo>
                <a:lnTo>
                  <a:pt x="879688" y="1170279"/>
                </a:lnTo>
                <a:lnTo>
                  <a:pt x="821788" y="1145416"/>
                </a:lnTo>
                <a:lnTo>
                  <a:pt x="764570" y="1119023"/>
                </a:lnTo>
                <a:lnTo>
                  <a:pt x="708863" y="1091500"/>
                </a:lnTo>
                <a:lnTo>
                  <a:pt x="654736" y="1062928"/>
                </a:lnTo>
                <a:lnTo>
                  <a:pt x="602256" y="1033384"/>
                </a:lnTo>
                <a:lnTo>
                  <a:pt x="551489" y="1002949"/>
                </a:lnTo>
                <a:lnTo>
                  <a:pt x="502504" y="971700"/>
                </a:lnTo>
                <a:lnTo>
                  <a:pt x="455369" y="939717"/>
                </a:lnTo>
                <a:lnTo>
                  <a:pt x="410149" y="907079"/>
                </a:lnTo>
                <a:lnTo>
                  <a:pt x="366914" y="873864"/>
                </a:lnTo>
                <a:lnTo>
                  <a:pt x="325729" y="840152"/>
                </a:lnTo>
                <a:lnTo>
                  <a:pt x="286664" y="806021"/>
                </a:lnTo>
                <a:lnTo>
                  <a:pt x="249785" y="771551"/>
                </a:lnTo>
                <a:lnTo>
                  <a:pt x="215160" y="736819"/>
                </a:lnTo>
                <a:lnTo>
                  <a:pt x="182855" y="701906"/>
                </a:lnTo>
                <a:lnTo>
                  <a:pt x="152940" y="666891"/>
                </a:lnTo>
                <a:lnTo>
                  <a:pt x="125480" y="631851"/>
                </a:lnTo>
                <a:lnTo>
                  <a:pt x="100545" y="596866"/>
                </a:lnTo>
                <a:lnTo>
                  <a:pt x="78200" y="562015"/>
                </a:lnTo>
                <a:lnTo>
                  <a:pt x="58513" y="527377"/>
                </a:lnTo>
                <a:lnTo>
                  <a:pt x="41553" y="493030"/>
                </a:lnTo>
                <a:lnTo>
                  <a:pt x="16079" y="425528"/>
                </a:lnTo>
                <a:lnTo>
                  <a:pt x="2319" y="360140"/>
                </a:lnTo>
                <a:lnTo>
                  <a:pt x="0" y="328436"/>
                </a:lnTo>
                <a:lnTo>
                  <a:pt x="811" y="297497"/>
                </a:lnTo>
                <a:lnTo>
                  <a:pt x="4821" y="267402"/>
                </a:lnTo>
                <a:lnTo>
                  <a:pt x="12096" y="238231"/>
                </a:lnTo>
                <a:lnTo>
                  <a:pt x="22704" y="210061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5629" y="1957577"/>
            <a:ext cx="1423670" cy="1480185"/>
          </a:xfrm>
          <a:custGeom>
            <a:avLst/>
            <a:gdLst/>
            <a:ahLst/>
            <a:cxnLst/>
            <a:rect l="l" t="t" r="r" b="b"/>
            <a:pathLst>
              <a:path w="1423670" h="1480185">
                <a:moveTo>
                  <a:pt x="0" y="1479804"/>
                </a:moveTo>
                <a:lnTo>
                  <a:pt x="1423416" y="1479804"/>
                </a:lnTo>
                <a:lnTo>
                  <a:pt x="1423416" y="0"/>
                </a:lnTo>
                <a:lnTo>
                  <a:pt x="0" y="0"/>
                </a:lnTo>
                <a:lnTo>
                  <a:pt x="0" y="1479804"/>
                </a:lnTo>
                <a:close/>
              </a:path>
            </a:pathLst>
          </a:custGeom>
          <a:ln w="38100">
            <a:solidFill>
              <a:srgbClr val="21212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53055" y="1558289"/>
            <a:ext cx="78105" cy="2741930"/>
          </a:xfrm>
          <a:custGeom>
            <a:avLst/>
            <a:gdLst/>
            <a:ahLst/>
            <a:cxnLst/>
            <a:rect l="l" t="t" r="r" b="b"/>
            <a:pathLst>
              <a:path w="78105" h="2741929">
                <a:moveTo>
                  <a:pt x="38862" y="77724"/>
                </a:moveTo>
                <a:lnTo>
                  <a:pt x="25907" y="94996"/>
                </a:lnTo>
                <a:lnTo>
                  <a:pt x="25907" y="2741676"/>
                </a:lnTo>
                <a:lnTo>
                  <a:pt x="51816" y="2741676"/>
                </a:lnTo>
                <a:lnTo>
                  <a:pt x="51816" y="94996"/>
                </a:lnTo>
                <a:lnTo>
                  <a:pt x="38862" y="77724"/>
                </a:lnTo>
                <a:close/>
              </a:path>
              <a:path w="78105" h="2741929">
                <a:moveTo>
                  <a:pt x="38862" y="0"/>
                </a:moveTo>
                <a:lnTo>
                  <a:pt x="0" y="129539"/>
                </a:lnTo>
                <a:lnTo>
                  <a:pt x="25907" y="94996"/>
                </a:lnTo>
                <a:lnTo>
                  <a:pt x="25907" y="77724"/>
                </a:lnTo>
                <a:lnTo>
                  <a:pt x="62179" y="77724"/>
                </a:lnTo>
                <a:lnTo>
                  <a:pt x="38862" y="0"/>
                </a:lnTo>
                <a:close/>
              </a:path>
              <a:path w="78105" h="2741929">
                <a:moveTo>
                  <a:pt x="62179" y="77724"/>
                </a:moveTo>
                <a:lnTo>
                  <a:pt x="51816" y="77724"/>
                </a:lnTo>
                <a:lnTo>
                  <a:pt x="51816" y="94996"/>
                </a:lnTo>
                <a:lnTo>
                  <a:pt x="77724" y="129539"/>
                </a:lnTo>
                <a:lnTo>
                  <a:pt x="62179" y="77724"/>
                </a:lnTo>
                <a:close/>
              </a:path>
              <a:path w="78105" h="2741929">
                <a:moveTo>
                  <a:pt x="38862" y="77724"/>
                </a:moveTo>
                <a:lnTo>
                  <a:pt x="25907" y="77724"/>
                </a:lnTo>
                <a:lnTo>
                  <a:pt x="25907" y="94996"/>
                </a:lnTo>
                <a:lnTo>
                  <a:pt x="38862" y="77724"/>
                </a:lnTo>
                <a:close/>
              </a:path>
              <a:path w="78105" h="2741929">
                <a:moveTo>
                  <a:pt x="51816" y="77724"/>
                </a:moveTo>
                <a:lnTo>
                  <a:pt x="38862" y="77724"/>
                </a:lnTo>
                <a:lnTo>
                  <a:pt x="51816" y="94996"/>
                </a:lnTo>
                <a:lnTo>
                  <a:pt x="51816" y="77724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64842" y="4032503"/>
            <a:ext cx="3485515" cy="78105"/>
          </a:xfrm>
          <a:custGeom>
            <a:avLst/>
            <a:gdLst/>
            <a:ahLst/>
            <a:cxnLst/>
            <a:rect l="l" t="t" r="r" b="b"/>
            <a:pathLst>
              <a:path w="3485515" h="78104">
                <a:moveTo>
                  <a:pt x="3407663" y="38862"/>
                </a:moveTo>
                <a:lnTo>
                  <a:pt x="3355848" y="77724"/>
                </a:lnTo>
                <a:lnTo>
                  <a:pt x="3442207" y="51816"/>
                </a:lnTo>
                <a:lnTo>
                  <a:pt x="3407663" y="51816"/>
                </a:lnTo>
                <a:lnTo>
                  <a:pt x="3407663" y="38862"/>
                </a:lnTo>
                <a:close/>
              </a:path>
              <a:path w="3485515" h="78104">
                <a:moveTo>
                  <a:pt x="339039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3390391" y="51816"/>
                </a:lnTo>
                <a:lnTo>
                  <a:pt x="3407663" y="38862"/>
                </a:lnTo>
                <a:lnTo>
                  <a:pt x="3390391" y="25908"/>
                </a:lnTo>
                <a:close/>
              </a:path>
              <a:path w="3485515" h="78104">
                <a:moveTo>
                  <a:pt x="3442207" y="25908"/>
                </a:moveTo>
                <a:lnTo>
                  <a:pt x="3407663" y="25908"/>
                </a:lnTo>
                <a:lnTo>
                  <a:pt x="3407663" y="51816"/>
                </a:lnTo>
                <a:lnTo>
                  <a:pt x="3442207" y="51816"/>
                </a:lnTo>
                <a:lnTo>
                  <a:pt x="3485387" y="38862"/>
                </a:lnTo>
                <a:lnTo>
                  <a:pt x="3442207" y="25908"/>
                </a:lnTo>
                <a:close/>
              </a:path>
              <a:path w="3485515" h="78104">
                <a:moveTo>
                  <a:pt x="3355848" y="0"/>
                </a:moveTo>
                <a:lnTo>
                  <a:pt x="3407663" y="38862"/>
                </a:lnTo>
                <a:lnTo>
                  <a:pt x="3407663" y="25908"/>
                </a:lnTo>
                <a:lnTo>
                  <a:pt x="3442207" y="25908"/>
                </a:lnTo>
                <a:lnTo>
                  <a:pt x="3355848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135629" y="2013966"/>
            <a:ext cx="1409700" cy="1391920"/>
          </a:xfrm>
          <a:custGeom>
            <a:avLst/>
            <a:gdLst/>
            <a:ahLst/>
            <a:cxnLst/>
            <a:rect l="l" t="t" r="r" b="b"/>
            <a:pathLst>
              <a:path w="1409700" h="1391920">
                <a:moveTo>
                  <a:pt x="0" y="695706"/>
                </a:moveTo>
                <a:lnTo>
                  <a:pt x="1626" y="648079"/>
                </a:lnTo>
                <a:lnTo>
                  <a:pt x="6434" y="601313"/>
                </a:lnTo>
                <a:lnTo>
                  <a:pt x="14320" y="555512"/>
                </a:lnTo>
                <a:lnTo>
                  <a:pt x="25179" y="510778"/>
                </a:lnTo>
                <a:lnTo>
                  <a:pt x="38905" y="467215"/>
                </a:lnTo>
                <a:lnTo>
                  <a:pt x="55393" y="424928"/>
                </a:lnTo>
                <a:lnTo>
                  <a:pt x="74539" y="384019"/>
                </a:lnTo>
                <a:lnTo>
                  <a:pt x="96237" y="344593"/>
                </a:lnTo>
                <a:lnTo>
                  <a:pt x="120383" y="306753"/>
                </a:lnTo>
                <a:lnTo>
                  <a:pt x="146871" y="270603"/>
                </a:lnTo>
                <a:lnTo>
                  <a:pt x="175596" y="236246"/>
                </a:lnTo>
                <a:lnTo>
                  <a:pt x="206454" y="203787"/>
                </a:lnTo>
                <a:lnTo>
                  <a:pt x="239339" y="173328"/>
                </a:lnTo>
                <a:lnTo>
                  <a:pt x="274146" y="144975"/>
                </a:lnTo>
                <a:lnTo>
                  <a:pt x="310771" y="118829"/>
                </a:lnTo>
                <a:lnTo>
                  <a:pt x="349108" y="94996"/>
                </a:lnTo>
                <a:lnTo>
                  <a:pt x="389053" y="73578"/>
                </a:lnTo>
                <a:lnTo>
                  <a:pt x="430500" y="54679"/>
                </a:lnTo>
                <a:lnTo>
                  <a:pt x="473344" y="38403"/>
                </a:lnTo>
                <a:lnTo>
                  <a:pt x="517480" y="24854"/>
                </a:lnTo>
                <a:lnTo>
                  <a:pt x="562804" y="14136"/>
                </a:lnTo>
                <a:lnTo>
                  <a:pt x="609210" y="6351"/>
                </a:lnTo>
                <a:lnTo>
                  <a:pt x="656594" y="1605"/>
                </a:lnTo>
                <a:lnTo>
                  <a:pt x="704849" y="0"/>
                </a:lnTo>
                <a:lnTo>
                  <a:pt x="753105" y="1605"/>
                </a:lnTo>
                <a:lnTo>
                  <a:pt x="800489" y="6351"/>
                </a:lnTo>
                <a:lnTo>
                  <a:pt x="846895" y="14136"/>
                </a:lnTo>
                <a:lnTo>
                  <a:pt x="892219" y="24854"/>
                </a:lnTo>
                <a:lnTo>
                  <a:pt x="936355" y="38403"/>
                </a:lnTo>
                <a:lnTo>
                  <a:pt x="979199" y="54679"/>
                </a:lnTo>
                <a:lnTo>
                  <a:pt x="1020646" y="73578"/>
                </a:lnTo>
                <a:lnTo>
                  <a:pt x="1060591" y="94995"/>
                </a:lnTo>
                <a:lnTo>
                  <a:pt x="1098928" y="118829"/>
                </a:lnTo>
                <a:lnTo>
                  <a:pt x="1135553" y="144975"/>
                </a:lnTo>
                <a:lnTo>
                  <a:pt x="1170360" y="173328"/>
                </a:lnTo>
                <a:lnTo>
                  <a:pt x="1203245" y="203787"/>
                </a:lnTo>
                <a:lnTo>
                  <a:pt x="1234103" y="236246"/>
                </a:lnTo>
                <a:lnTo>
                  <a:pt x="1262828" y="270603"/>
                </a:lnTo>
                <a:lnTo>
                  <a:pt x="1289316" y="306753"/>
                </a:lnTo>
                <a:lnTo>
                  <a:pt x="1313462" y="344593"/>
                </a:lnTo>
                <a:lnTo>
                  <a:pt x="1335160" y="384019"/>
                </a:lnTo>
                <a:lnTo>
                  <a:pt x="1354306" y="424928"/>
                </a:lnTo>
                <a:lnTo>
                  <a:pt x="1370794" y="467215"/>
                </a:lnTo>
                <a:lnTo>
                  <a:pt x="1384520" y="510778"/>
                </a:lnTo>
                <a:lnTo>
                  <a:pt x="1395379" y="555512"/>
                </a:lnTo>
                <a:lnTo>
                  <a:pt x="1403265" y="601313"/>
                </a:lnTo>
                <a:lnTo>
                  <a:pt x="1408073" y="648079"/>
                </a:lnTo>
                <a:lnTo>
                  <a:pt x="1409699" y="695706"/>
                </a:lnTo>
                <a:lnTo>
                  <a:pt x="1408073" y="743332"/>
                </a:lnTo>
                <a:lnTo>
                  <a:pt x="1403265" y="790098"/>
                </a:lnTo>
                <a:lnTo>
                  <a:pt x="1395379" y="835899"/>
                </a:lnTo>
                <a:lnTo>
                  <a:pt x="1384520" y="880633"/>
                </a:lnTo>
                <a:lnTo>
                  <a:pt x="1370794" y="924196"/>
                </a:lnTo>
                <a:lnTo>
                  <a:pt x="1354306" y="966483"/>
                </a:lnTo>
                <a:lnTo>
                  <a:pt x="1335160" y="1007392"/>
                </a:lnTo>
                <a:lnTo>
                  <a:pt x="1313462" y="1046818"/>
                </a:lnTo>
                <a:lnTo>
                  <a:pt x="1289316" y="1084658"/>
                </a:lnTo>
                <a:lnTo>
                  <a:pt x="1262828" y="1120808"/>
                </a:lnTo>
                <a:lnTo>
                  <a:pt x="1234103" y="1155165"/>
                </a:lnTo>
                <a:lnTo>
                  <a:pt x="1203245" y="1187624"/>
                </a:lnTo>
                <a:lnTo>
                  <a:pt x="1170360" y="1218083"/>
                </a:lnTo>
                <a:lnTo>
                  <a:pt x="1135553" y="1246436"/>
                </a:lnTo>
                <a:lnTo>
                  <a:pt x="1098928" y="1272582"/>
                </a:lnTo>
                <a:lnTo>
                  <a:pt x="1060591" y="1296415"/>
                </a:lnTo>
                <a:lnTo>
                  <a:pt x="1020646" y="1317833"/>
                </a:lnTo>
                <a:lnTo>
                  <a:pt x="979199" y="1336732"/>
                </a:lnTo>
                <a:lnTo>
                  <a:pt x="936355" y="1353008"/>
                </a:lnTo>
                <a:lnTo>
                  <a:pt x="892219" y="1366557"/>
                </a:lnTo>
                <a:lnTo>
                  <a:pt x="846895" y="1377275"/>
                </a:lnTo>
                <a:lnTo>
                  <a:pt x="800489" y="1385060"/>
                </a:lnTo>
                <a:lnTo>
                  <a:pt x="753105" y="1389806"/>
                </a:lnTo>
                <a:lnTo>
                  <a:pt x="704849" y="1391411"/>
                </a:lnTo>
                <a:lnTo>
                  <a:pt x="656594" y="1389806"/>
                </a:lnTo>
                <a:lnTo>
                  <a:pt x="609210" y="1385060"/>
                </a:lnTo>
                <a:lnTo>
                  <a:pt x="562804" y="1377275"/>
                </a:lnTo>
                <a:lnTo>
                  <a:pt x="517480" y="1366557"/>
                </a:lnTo>
                <a:lnTo>
                  <a:pt x="473344" y="1353008"/>
                </a:lnTo>
                <a:lnTo>
                  <a:pt x="430500" y="1336732"/>
                </a:lnTo>
                <a:lnTo>
                  <a:pt x="389053" y="1317833"/>
                </a:lnTo>
                <a:lnTo>
                  <a:pt x="349108" y="1296416"/>
                </a:lnTo>
                <a:lnTo>
                  <a:pt x="310771" y="1272582"/>
                </a:lnTo>
                <a:lnTo>
                  <a:pt x="274146" y="1246436"/>
                </a:lnTo>
                <a:lnTo>
                  <a:pt x="239339" y="1218083"/>
                </a:lnTo>
                <a:lnTo>
                  <a:pt x="206454" y="1187624"/>
                </a:lnTo>
                <a:lnTo>
                  <a:pt x="175596" y="1155165"/>
                </a:lnTo>
                <a:lnTo>
                  <a:pt x="146871" y="1120808"/>
                </a:lnTo>
                <a:lnTo>
                  <a:pt x="120383" y="1084658"/>
                </a:lnTo>
                <a:lnTo>
                  <a:pt x="96237" y="1046818"/>
                </a:lnTo>
                <a:lnTo>
                  <a:pt x="74539" y="1007392"/>
                </a:lnTo>
                <a:lnTo>
                  <a:pt x="55393" y="966483"/>
                </a:lnTo>
                <a:lnTo>
                  <a:pt x="38905" y="924196"/>
                </a:lnTo>
                <a:lnTo>
                  <a:pt x="25179" y="880633"/>
                </a:lnTo>
                <a:lnTo>
                  <a:pt x="14320" y="835899"/>
                </a:lnTo>
                <a:lnTo>
                  <a:pt x="6434" y="790098"/>
                </a:lnTo>
                <a:lnTo>
                  <a:pt x="1626" y="743332"/>
                </a:lnTo>
                <a:lnTo>
                  <a:pt x="0" y="695706"/>
                </a:lnTo>
                <a:close/>
              </a:path>
            </a:pathLst>
          </a:custGeom>
          <a:ln w="38100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35629" y="2013966"/>
            <a:ext cx="1409700" cy="1409700"/>
          </a:xfrm>
          <a:custGeom>
            <a:avLst/>
            <a:gdLst/>
            <a:ahLst/>
            <a:cxnLst/>
            <a:rect l="l" t="t" r="r" b="b"/>
            <a:pathLst>
              <a:path w="1409700" h="1409700">
                <a:moveTo>
                  <a:pt x="0" y="704850"/>
                </a:moveTo>
                <a:lnTo>
                  <a:pt x="704849" y="0"/>
                </a:lnTo>
                <a:lnTo>
                  <a:pt x="1409699" y="704850"/>
                </a:lnTo>
                <a:lnTo>
                  <a:pt x="704849" y="1409700"/>
                </a:lnTo>
                <a:lnTo>
                  <a:pt x="0" y="70485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281421" y="2130044"/>
            <a:ext cx="9074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0077D1"/>
                </a:solidFill>
                <a:latin typeface="Arial"/>
                <a:cs typeface="Arial"/>
              </a:rPr>
              <a:t>Euclidiana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58461" y="2258695"/>
            <a:ext cx="809625" cy="127000"/>
          </a:xfrm>
          <a:custGeom>
            <a:avLst/>
            <a:gdLst/>
            <a:ahLst/>
            <a:cxnLst/>
            <a:rect l="l" t="t" r="r" b="b"/>
            <a:pathLst>
              <a:path w="809625" h="127000">
                <a:moveTo>
                  <a:pt x="124460" y="49784"/>
                </a:moveTo>
                <a:lnTo>
                  <a:pt x="0" y="102743"/>
                </a:lnTo>
                <a:lnTo>
                  <a:pt x="133096" y="127000"/>
                </a:lnTo>
                <a:lnTo>
                  <a:pt x="99222" y="107061"/>
                </a:lnTo>
                <a:lnTo>
                  <a:pt x="78739" y="107061"/>
                </a:lnTo>
                <a:lnTo>
                  <a:pt x="75818" y="81280"/>
                </a:lnTo>
                <a:lnTo>
                  <a:pt x="92916" y="79377"/>
                </a:lnTo>
                <a:lnTo>
                  <a:pt x="124460" y="49784"/>
                </a:lnTo>
                <a:close/>
              </a:path>
              <a:path w="809625" h="127000">
                <a:moveTo>
                  <a:pt x="77276" y="94142"/>
                </a:moveTo>
                <a:lnTo>
                  <a:pt x="78739" y="107061"/>
                </a:lnTo>
                <a:lnTo>
                  <a:pt x="95961" y="105141"/>
                </a:lnTo>
                <a:lnTo>
                  <a:pt x="77276" y="94142"/>
                </a:lnTo>
                <a:close/>
              </a:path>
              <a:path w="809625" h="127000">
                <a:moveTo>
                  <a:pt x="95961" y="105141"/>
                </a:moveTo>
                <a:lnTo>
                  <a:pt x="78739" y="107061"/>
                </a:lnTo>
                <a:lnTo>
                  <a:pt x="99222" y="107061"/>
                </a:lnTo>
                <a:lnTo>
                  <a:pt x="95961" y="105141"/>
                </a:lnTo>
                <a:close/>
              </a:path>
              <a:path w="809625" h="127000">
                <a:moveTo>
                  <a:pt x="806323" y="0"/>
                </a:moveTo>
                <a:lnTo>
                  <a:pt x="92916" y="79377"/>
                </a:lnTo>
                <a:lnTo>
                  <a:pt x="77266" y="94059"/>
                </a:lnTo>
                <a:lnTo>
                  <a:pt x="95961" y="105141"/>
                </a:lnTo>
                <a:lnTo>
                  <a:pt x="809116" y="25654"/>
                </a:lnTo>
                <a:lnTo>
                  <a:pt x="806323" y="0"/>
                </a:lnTo>
                <a:close/>
              </a:path>
              <a:path w="809625" h="127000">
                <a:moveTo>
                  <a:pt x="92916" y="79377"/>
                </a:moveTo>
                <a:lnTo>
                  <a:pt x="75818" y="81280"/>
                </a:lnTo>
                <a:lnTo>
                  <a:pt x="77266" y="94059"/>
                </a:lnTo>
                <a:lnTo>
                  <a:pt x="92916" y="79377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76471" y="2703576"/>
            <a:ext cx="117348" cy="117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82747" y="3044189"/>
            <a:ext cx="352425" cy="520700"/>
          </a:xfrm>
          <a:custGeom>
            <a:avLst/>
            <a:gdLst/>
            <a:ahLst/>
            <a:cxnLst/>
            <a:rect l="l" t="t" r="r" b="b"/>
            <a:pathLst>
              <a:path w="352425" h="520700">
                <a:moveTo>
                  <a:pt x="309117" y="64770"/>
                </a:moveTo>
                <a:lnTo>
                  <a:pt x="288709" y="71997"/>
                </a:lnTo>
                <a:lnTo>
                  <a:pt x="0" y="506476"/>
                </a:lnTo>
                <a:lnTo>
                  <a:pt x="21589" y="520700"/>
                </a:lnTo>
                <a:lnTo>
                  <a:pt x="310343" y="86279"/>
                </a:lnTo>
                <a:lnTo>
                  <a:pt x="309117" y="64770"/>
                </a:lnTo>
                <a:close/>
              </a:path>
              <a:path w="352425" h="520700">
                <a:moveTo>
                  <a:pt x="334668" y="57531"/>
                </a:moveTo>
                <a:lnTo>
                  <a:pt x="298323" y="57531"/>
                </a:lnTo>
                <a:lnTo>
                  <a:pt x="319913" y="71882"/>
                </a:lnTo>
                <a:lnTo>
                  <a:pt x="310343" y="86279"/>
                </a:lnTo>
                <a:lnTo>
                  <a:pt x="312800" y="129412"/>
                </a:lnTo>
                <a:lnTo>
                  <a:pt x="334668" y="57531"/>
                </a:lnTo>
                <a:close/>
              </a:path>
              <a:path w="352425" h="520700">
                <a:moveTo>
                  <a:pt x="352170" y="0"/>
                </a:moveTo>
                <a:lnTo>
                  <a:pt x="248157" y="86360"/>
                </a:lnTo>
                <a:lnTo>
                  <a:pt x="288709" y="71997"/>
                </a:lnTo>
                <a:lnTo>
                  <a:pt x="298323" y="57531"/>
                </a:lnTo>
                <a:lnTo>
                  <a:pt x="334668" y="57531"/>
                </a:lnTo>
                <a:lnTo>
                  <a:pt x="352170" y="0"/>
                </a:lnTo>
                <a:close/>
              </a:path>
              <a:path w="352425" h="520700">
                <a:moveTo>
                  <a:pt x="309213" y="64770"/>
                </a:moveTo>
                <a:lnTo>
                  <a:pt x="310343" y="86279"/>
                </a:lnTo>
                <a:lnTo>
                  <a:pt x="319913" y="71882"/>
                </a:lnTo>
                <a:lnTo>
                  <a:pt x="309213" y="64770"/>
                </a:lnTo>
                <a:close/>
              </a:path>
              <a:path w="352425" h="520700">
                <a:moveTo>
                  <a:pt x="298323" y="57531"/>
                </a:moveTo>
                <a:lnTo>
                  <a:pt x="288709" y="71997"/>
                </a:lnTo>
                <a:lnTo>
                  <a:pt x="309117" y="64770"/>
                </a:lnTo>
                <a:lnTo>
                  <a:pt x="298323" y="57531"/>
                </a:lnTo>
                <a:close/>
              </a:path>
            </a:pathLst>
          </a:custGeom>
          <a:solidFill>
            <a:srgbClr val="6D6D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049029" y="2411285"/>
            <a:ext cx="238760" cy="81978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760"/>
              </a:lnSpc>
            </a:pPr>
            <a:r>
              <a:rPr dirty="0" sz="1500">
                <a:latin typeface="Arial"/>
                <a:cs typeface="Arial"/>
              </a:rPr>
              <a:t>atributo</a:t>
            </a:r>
            <a:r>
              <a:rPr dirty="0" sz="1500" spc="-10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65222" y="3562858"/>
            <a:ext cx="1591945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FF0000"/>
                </a:solidFill>
                <a:latin typeface="Arial"/>
                <a:cs typeface="Arial"/>
              </a:rPr>
              <a:t>Manhattan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imes New Roman"/>
              <a:cs typeface="Times New Roman"/>
            </a:endParaRPr>
          </a:p>
          <a:p>
            <a:pPr marL="782955">
              <a:lnSpc>
                <a:spcPct val="100000"/>
              </a:lnSpc>
            </a:pPr>
            <a:r>
              <a:rPr dirty="0" sz="1500">
                <a:latin typeface="Arial"/>
                <a:cs typeface="Arial"/>
              </a:rPr>
              <a:t>atributo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5"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65141" y="3180969"/>
            <a:ext cx="687705" cy="189865"/>
          </a:xfrm>
          <a:custGeom>
            <a:avLst/>
            <a:gdLst/>
            <a:ahLst/>
            <a:cxnLst/>
            <a:rect l="l" t="t" r="r" b="b"/>
            <a:pathLst>
              <a:path w="687704" h="189864">
                <a:moveTo>
                  <a:pt x="116332" y="114173"/>
                </a:moveTo>
                <a:lnTo>
                  <a:pt x="0" y="183261"/>
                </a:lnTo>
                <a:lnTo>
                  <a:pt x="135128" y="189611"/>
                </a:lnTo>
                <a:lnTo>
                  <a:pt x="105283" y="177037"/>
                </a:lnTo>
                <a:lnTo>
                  <a:pt x="78486" y="177037"/>
                </a:lnTo>
                <a:lnTo>
                  <a:pt x="72262" y="151892"/>
                </a:lnTo>
                <a:lnTo>
                  <a:pt x="89071" y="147698"/>
                </a:lnTo>
                <a:lnTo>
                  <a:pt x="116332" y="114173"/>
                </a:lnTo>
                <a:close/>
              </a:path>
              <a:path w="687704" h="189864">
                <a:moveTo>
                  <a:pt x="89071" y="147698"/>
                </a:moveTo>
                <a:lnTo>
                  <a:pt x="72262" y="151892"/>
                </a:lnTo>
                <a:lnTo>
                  <a:pt x="78486" y="177037"/>
                </a:lnTo>
                <a:lnTo>
                  <a:pt x="95317" y="172839"/>
                </a:lnTo>
                <a:lnTo>
                  <a:pt x="75437" y="164464"/>
                </a:lnTo>
                <a:lnTo>
                  <a:pt x="89071" y="147698"/>
                </a:lnTo>
                <a:close/>
              </a:path>
              <a:path w="687704" h="189864">
                <a:moveTo>
                  <a:pt x="95317" y="172839"/>
                </a:moveTo>
                <a:lnTo>
                  <a:pt x="78486" y="177037"/>
                </a:lnTo>
                <a:lnTo>
                  <a:pt x="105283" y="177037"/>
                </a:lnTo>
                <a:lnTo>
                  <a:pt x="95317" y="172839"/>
                </a:lnTo>
                <a:close/>
              </a:path>
              <a:path w="687704" h="189864">
                <a:moveTo>
                  <a:pt x="681101" y="0"/>
                </a:moveTo>
                <a:lnTo>
                  <a:pt x="89071" y="147698"/>
                </a:lnTo>
                <a:lnTo>
                  <a:pt x="75437" y="164464"/>
                </a:lnTo>
                <a:lnTo>
                  <a:pt x="95317" y="172839"/>
                </a:lnTo>
                <a:lnTo>
                  <a:pt x="687451" y="25145"/>
                </a:lnTo>
                <a:lnTo>
                  <a:pt x="681101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637026" y="2396998"/>
            <a:ext cx="44830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0">
                <a:latin typeface="Arial"/>
                <a:cs typeface="Arial"/>
              </a:rPr>
              <a:t>v</a:t>
            </a:r>
            <a:r>
              <a:rPr dirty="0" sz="1500" spc="-5">
                <a:latin typeface="Arial"/>
                <a:cs typeface="Arial"/>
              </a:rPr>
              <a:t>e</a:t>
            </a:r>
            <a:r>
              <a:rPr dirty="0" sz="1500">
                <a:latin typeface="Arial"/>
                <a:cs typeface="Arial"/>
              </a:rPr>
              <a:t>t</a:t>
            </a:r>
            <a:r>
              <a:rPr dirty="0" sz="1500" spc="5">
                <a:latin typeface="Arial"/>
                <a:cs typeface="Arial"/>
              </a:rPr>
              <a:t>o</a:t>
            </a:r>
            <a:r>
              <a:rPr dirty="0" sz="150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39866" y="2626867"/>
            <a:ext cx="11099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00AF50"/>
                </a:solidFill>
                <a:latin typeface="Arial"/>
                <a:cs typeface="Arial"/>
              </a:rPr>
              <a:t>Ma</a:t>
            </a:r>
            <a:r>
              <a:rPr dirty="0" sz="1500" spc="-5">
                <a:solidFill>
                  <a:srgbClr val="00AF50"/>
                </a:solidFill>
                <a:latin typeface="Arial"/>
                <a:cs typeface="Arial"/>
              </a:rPr>
              <a:t>ha</a:t>
            </a:r>
            <a:r>
              <a:rPr dirty="0" sz="1500" spc="-5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dirty="0" sz="1500">
                <a:solidFill>
                  <a:srgbClr val="00AF50"/>
                </a:solidFill>
                <a:latin typeface="Arial"/>
                <a:cs typeface="Arial"/>
              </a:rPr>
              <a:t>a</a:t>
            </a:r>
            <a:r>
              <a:rPr dirty="0" sz="1500" spc="-5">
                <a:solidFill>
                  <a:srgbClr val="00AF50"/>
                </a:solidFill>
                <a:latin typeface="Arial"/>
                <a:cs typeface="Arial"/>
              </a:rPr>
              <a:t>nobis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33365" y="2752725"/>
            <a:ext cx="688975" cy="189865"/>
          </a:xfrm>
          <a:custGeom>
            <a:avLst/>
            <a:gdLst/>
            <a:ahLst/>
            <a:cxnLst/>
            <a:rect l="l" t="t" r="r" b="b"/>
            <a:pathLst>
              <a:path w="688975" h="189864">
                <a:moveTo>
                  <a:pt x="116332" y="114300"/>
                </a:moveTo>
                <a:lnTo>
                  <a:pt x="0" y="183261"/>
                </a:lnTo>
                <a:lnTo>
                  <a:pt x="135128" y="189737"/>
                </a:lnTo>
                <a:lnTo>
                  <a:pt x="105133" y="177037"/>
                </a:lnTo>
                <a:lnTo>
                  <a:pt x="78486" y="177037"/>
                </a:lnTo>
                <a:lnTo>
                  <a:pt x="72262" y="151892"/>
                </a:lnTo>
                <a:lnTo>
                  <a:pt x="89103" y="147701"/>
                </a:lnTo>
                <a:lnTo>
                  <a:pt x="116332" y="114300"/>
                </a:lnTo>
                <a:close/>
              </a:path>
              <a:path w="688975" h="189864">
                <a:moveTo>
                  <a:pt x="89103" y="147701"/>
                </a:moveTo>
                <a:lnTo>
                  <a:pt x="72262" y="151892"/>
                </a:lnTo>
                <a:lnTo>
                  <a:pt x="78486" y="177037"/>
                </a:lnTo>
                <a:lnTo>
                  <a:pt x="95270" y="172862"/>
                </a:lnTo>
                <a:lnTo>
                  <a:pt x="75437" y="164464"/>
                </a:lnTo>
                <a:lnTo>
                  <a:pt x="89103" y="147701"/>
                </a:lnTo>
                <a:close/>
              </a:path>
              <a:path w="688975" h="189864">
                <a:moveTo>
                  <a:pt x="95270" y="172862"/>
                </a:moveTo>
                <a:lnTo>
                  <a:pt x="78486" y="177037"/>
                </a:lnTo>
                <a:lnTo>
                  <a:pt x="105133" y="177037"/>
                </a:lnTo>
                <a:lnTo>
                  <a:pt x="95270" y="172862"/>
                </a:lnTo>
                <a:close/>
              </a:path>
              <a:path w="688975" h="189864">
                <a:moveTo>
                  <a:pt x="682625" y="0"/>
                </a:moveTo>
                <a:lnTo>
                  <a:pt x="89103" y="147701"/>
                </a:lnTo>
                <a:lnTo>
                  <a:pt x="75437" y="164464"/>
                </a:lnTo>
                <a:lnTo>
                  <a:pt x="95270" y="172862"/>
                </a:lnTo>
                <a:lnTo>
                  <a:pt x="688975" y="25145"/>
                </a:lnTo>
                <a:lnTo>
                  <a:pt x="682625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8905" rIns="0" bIns="0" rtlCol="0" vert="horz">
            <a:spAutoFit/>
          </a:bodyPr>
          <a:lstStyle/>
          <a:p>
            <a:pPr marL="469900" indent="-342900">
              <a:lnSpc>
                <a:spcPct val="100000"/>
              </a:lnSpc>
              <a:spcBef>
                <a:spcPts val="1015"/>
              </a:spcBef>
              <a:buSzPct val="85714"/>
              <a:buFont typeface="Noto Serif"/>
              <a:buChar char="•"/>
              <a:tabLst>
                <a:tab pos="469265" algn="l"/>
                <a:tab pos="469900" algn="l"/>
              </a:tabLst>
            </a:pPr>
            <a:r>
              <a:rPr dirty="0" spc="65"/>
              <a:t>Performance</a:t>
            </a:r>
          </a:p>
          <a:p>
            <a:pPr lvl="1" marL="926465" indent="-316865">
              <a:lnSpc>
                <a:spcPct val="100000"/>
              </a:lnSpc>
              <a:spcBef>
                <a:spcPts val="785"/>
              </a:spcBef>
              <a:buClr>
                <a:srgbClr val="B45F05"/>
              </a:buClr>
              <a:buSzPct val="77777"/>
              <a:buChar char="–"/>
              <a:tabLst>
                <a:tab pos="926465" algn="l"/>
                <a:tab pos="927100" algn="l"/>
              </a:tabLst>
            </a:pPr>
            <a:r>
              <a:rPr dirty="0" sz="1800">
                <a:solidFill>
                  <a:srgbClr val="6D6D6D"/>
                </a:solidFill>
                <a:latin typeface="Noto Serif"/>
                <a:cs typeface="Noto Serif"/>
              </a:rPr>
              <a:t>Não </a:t>
            </a:r>
            <a:r>
              <a:rPr dirty="0" sz="1800" spc="-25">
                <a:solidFill>
                  <a:srgbClr val="6D6D6D"/>
                </a:solidFill>
                <a:latin typeface="Noto Serif"/>
                <a:cs typeface="Noto Serif"/>
              </a:rPr>
              <a:t>constrói </a:t>
            </a: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um </a:t>
            </a:r>
            <a:r>
              <a:rPr dirty="0" sz="1800">
                <a:solidFill>
                  <a:srgbClr val="6D6D6D"/>
                </a:solidFill>
                <a:latin typeface="Noto Serif"/>
                <a:cs typeface="Noto Serif"/>
              </a:rPr>
              <a:t>modelo </a:t>
            </a:r>
            <a:r>
              <a:rPr dirty="0" sz="1800" spc="20">
                <a:solidFill>
                  <a:srgbClr val="6D6D6D"/>
                </a:solidFill>
                <a:latin typeface="Noto Serif"/>
                <a:cs typeface="Noto Serif"/>
              </a:rPr>
              <a:t>de</a:t>
            </a:r>
            <a:r>
              <a:rPr dirty="0" sz="1800" spc="15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1800" spc="-30">
                <a:solidFill>
                  <a:srgbClr val="6D6D6D"/>
                </a:solidFill>
                <a:latin typeface="Noto Serif"/>
                <a:cs typeface="Noto Serif"/>
              </a:rPr>
              <a:t>classificação.</a:t>
            </a:r>
            <a:endParaRPr sz="1800">
              <a:latin typeface="Noto Serif"/>
              <a:cs typeface="Noto Serif"/>
            </a:endParaRPr>
          </a:p>
          <a:p>
            <a:pPr lvl="1" marL="926465" indent="-316865">
              <a:lnSpc>
                <a:spcPct val="100000"/>
              </a:lnSpc>
              <a:spcBef>
                <a:spcPts val="765"/>
              </a:spcBef>
              <a:buClr>
                <a:srgbClr val="B45F05"/>
              </a:buClr>
              <a:buSzPct val="77777"/>
              <a:buChar char="–"/>
              <a:tabLst>
                <a:tab pos="926465" algn="l"/>
                <a:tab pos="927100" algn="l"/>
              </a:tabLst>
            </a:pPr>
            <a:r>
              <a:rPr dirty="0" sz="1800" spc="10">
                <a:solidFill>
                  <a:srgbClr val="6D6D6D"/>
                </a:solidFill>
                <a:latin typeface="Noto Serif"/>
                <a:cs typeface="Noto Serif"/>
              </a:rPr>
              <a:t>Processo </a:t>
            </a:r>
            <a:r>
              <a:rPr dirty="0" sz="1800" spc="20">
                <a:solidFill>
                  <a:srgbClr val="6D6D6D"/>
                </a:solidFill>
                <a:latin typeface="Noto Serif"/>
                <a:cs typeface="Noto Serif"/>
              </a:rPr>
              <a:t>de </a:t>
            </a: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classificação </a:t>
            </a:r>
            <a:r>
              <a:rPr dirty="0" sz="1800" spc="20">
                <a:solidFill>
                  <a:srgbClr val="6D6D6D"/>
                </a:solidFill>
                <a:latin typeface="Noto Serif"/>
                <a:cs typeface="Noto Serif"/>
              </a:rPr>
              <a:t>de </a:t>
            </a:r>
            <a:r>
              <a:rPr dirty="0" sz="1800" spc="-30">
                <a:solidFill>
                  <a:srgbClr val="6D6D6D"/>
                </a:solidFill>
                <a:latin typeface="Noto Serif"/>
                <a:cs typeface="Noto Serif"/>
              </a:rPr>
              <a:t>uma </a:t>
            </a: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tupla </a:t>
            </a:r>
            <a:r>
              <a:rPr dirty="0" sz="1800" spc="45">
                <a:solidFill>
                  <a:srgbClr val="6D6D6D"/>
                </a:solidFill>
                <a:latin typeface="Noto Serif"/>
                <a:cs typeface="Noto Serif"/>
              </a:rPr>
              <a:t>é</a:t>
            </a:r>
            <a:r>
              <a:rPr dirty="0" sz="1800" spc="30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1800" spc="-10">
                <a:solidFill>
                  <a:srgbClr val="6D6D6D"/>
                </a:solidFill>
                <a:latin typeface="Noto Serif"/>
                <a:cs typeface="Noto Serif"/>
              </a:rPr>
              <a:t>lento.</a:t>
            </a:r>
            <a:endParaRPr sz="1800">
              <a:latin typeface="Noto Serif"/>
              <a:cs typeface="Noto Serif"/>
            </a:endParaRPr>
          </a:p>
          <a:p>
            <a:pPr lvl="1" marL="926465" indent="-316865">
              <a:lnSpc>
                <a:spcPts val="1945"/>
              </a:lnSpc>
              <a:spcBef>
                <a:spcPts val="770"/>
              </a:spcBef>
              <a:buClr>
                <a:srgbClr val="B45F05"/>
              </a:buClr>
              <a:buSzPct val="77777"/>
              <a:buChar char="–"/>
              <a:tabLst>
                <a:tab pos="926465" algn="l"/>
                <a:tab pos="927100" algn="l"/>
              </a:tabLst>
            </a:pPr>
            <a:r>
              <a:rPr dirty="0" sz="1800">
                <a:solidFill>
                  <a:srgbClr val="6D6D6D"/>
                </a:solidFill>
                <a:latin typeface="Noto Serif"/>
                <a:cs typeface="Noto Serif"/>
              </a:rPr>
              <a:t>Outros </a:t>
            </a:r>
            <a:r>
              <a:rPr dirty="0" sz="1800" spc="-30">
                <a:solidFill>
                  <a:srgbClr val="6D6D6D"/>
                </a:solidFill>
                <a:latin typeface="Noto Serif"/>
                <a:cs typeface="Noto Serif"/>
              </a:rPr>
              <a:t>classificadores </a:t>
            </a:r>
            <a:r>
              <a:rPr dirty="0" sz="1800" spc="-5">
                <a:solidFill>
                  <a:srgbClr val="6D6D6D"/>
                </a:solidFill>
                <a:latin typeface="Noto Serif"/>
                <a:cs typeface="Noto Serif"/>
              </a:rPr>
              <a:t>gastam </a:t>
            </a:r>
            <a:r>
              <a:rPr dirty="0" sz="1800" spc="10">
                <a:solidFill>
                  <a:srgbClr val="6D6D6D"/>
                </a:solidFill>
                <a:latin typeface="Noto Serif"/>
                <a:cs typeface="Noto Serif"/>
              </a:rPr>
              <a:t>tempo </a:t>
            </a:r>
            <a:r>
              <a:rPr dirty="0" sz="1800" spc="-40">
                <a:solidFill>
                  <a:srgbClr val="6D6D6D"/>
                </a:solidFill>
                <a:latin typeface="Noto Serif"/>
                <a:cs typeface="Noto Serif"/>
              </a:rPr>
              <a:t>para </a:t>
            </a:r>
            <a:r>
              <a:rPr dirty="0" sz="1800" spc="-45">
                <a:solidFill>
                  <a:srgbClr val="6D6D6D"/>
                </a:solidFill>
                <a:latin typeface="Noto Serif"/>
                <a:cs typeface="Noto Serif"/>
              </a:rPr>
              <a:t>construir </a:t>
            </a:r>
            <a:r>
              <a:rPr dirty="0" sz="1800" spc="45">
                <a:solidFill>
                  <a:srgbClr val="6D6D6D"/>
                </a:solidFill>
                <a:latin typeface="Noto Serif"/>
                <a:cs typeface="Noto Serif"/>
              </a:rPr>
              <a:t>o </a:t>
            </a:r>
            <a:r>
              <a:rPr dirty="0" sz="1800" spc="5">
                <a:solidFill>
                  <a:srgbClr val="6D6D6D"/>
                </a:solidFill>
                <a:latin typeface="Noto Serif"/>
                <a:cs typeface="Noto Serif"/>
              </a:rPr>
              <a:t>modelo.</a:t>
            </a:r>
            <a:r>
              <a:rPr dirty="0" sz="1800" spc="30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1800" spc="65">
                <a:solidFill>
                  <a:srgbClr val="6D6D6D"/>
                </a:solidFill>
                <a:latin typeface="Noto Serif"/>
                <a:cs typeface="Noto Serif"/>
              </a:rPr>
              <a:t>O</a:t>
            </a:r>
            <a:endParaRPr sz="1800">
              <a:latin typeface="Noto Serif"/>
              <a:cs typeface="Noto Serif"/>
            </a:endParaRPr>
          </a:p>
          <a:p>
            <a:pPr marL="926465">
              <a:lnSpc>
                <a:spcPts val="1945"/>
              </a:lnSpc>
            </a:pPr>
            <a:r>
              <a:rPr dirty="0" sz="1800" spc="10" b="0">
                <a:latin typeface="Noto Serif"/>
                <a:cs typeface="Noto Serif"/>
              </a:rPr>
              <a:t>processo </a:t>
            </a:r>
            <a:r>
              <a:rPr dirty="0" sz="1800" spc="20" b="0">
                <a:latin typeface="Noto Serif"/>
                <a:cs typeface="Noto Serif"/>
              </a:rPr>
              <a:t>de </a:t>
            </a:r>
            <a:r>
              <a:rPr dirty="0" sz="1800" spc="-35" b="0">
                <a:latin typeface="Noto Serif"/>
                <a:cs typeface="Noto Serif"/>
              </a:rPr>
              <a:t>classificação </a:t>
            </a:r>
            <a:r>
              <a:rPr dirty="0" sz="1800" spc="20" b="0">
                <a:latin typeface="Noto Serif"/>
                <a:cs typeface="Noto Serif"/>
              </a:rPr>
              <a:t>de </a:t>
            </a:r>
            <a:r>
              <a:rPr dirty="0" sz="1800" spc="-30" b="0">
                <a:latin typeface="Noto Serif"/>
                <a:cs typeface="Noto Serif"/>
              </a:rPr>
              <a:t>uma </a:t>
            </a:r>
            <a:r>
              <a:rPr dirty="0" sz="1800" spc="-35" b="0">
                <a:latin typeface="Noto Serif"/>
                <a:cs typeface="Noto Serif"/>
              </a:rPr>
              <a:t>tupla </a:t>
            </a:r>
            <a:r>
              <a:rPr dirty="0" sz="1800" spc="45" b="0">
                <a:latin typeface="Noto Serif"/>
                <a:cs typeface="Noto Serif"/>
              </a:rPr>
              <a:t>é</a:t>
            </a:r>
            <a:r>
              <a:rPr dirty="0" sz="1800" spc="20" b="0">
                <a:latin typeface="Noto Serif"/>
                <a:cs typeface="Noto Serif"/>
              </a:rPr>
              <a:t> </a:t>
            </a:r>
            <a:r>
              <a:rPr dirty="0" sz="1800" spc="-30" b="0">
                <a:latin typeface="Noto Serif"/>
                <a:cs typeface="Noto Serif"/>
              </a:rPr>
              <a:t>rápido.</a:t>
            </a:r>
            <a:endParaRPr sz="1800">
              <a:latin typeface="Noto Serif"/>
              <a:cs typeface="Noto Serif"/>
            </a:endParaRPr>
          </a:p>
          <a:p>
            <a:pPr marL="469900" indent="-342900">
              <a:lnSpc>
                <a:spcPct val="100000"/>
              </a:lnSpc>
              <a:spcBef>
                <a:spcPts val="685"/>
              </a:spcBef>
              <a:buSzPct val="85714"/>
              <a:buFont typeface="Noto Serif"/>
              <a:buChar char="•"/>
              <a:tabLst>
                <a:tab pos="469265" algn="l"/>
                <a:tab pos="469900" algn="l"/>
              </a:tabLst>
            </a:pPr>
            <a:r>
              <a:rPr dirty="0" spc="-5"/>
              <a:t>Sensível </a:t>
            </a:r>
            <a:r>
              <a:rPr dirty="0" spc="100"/>
              <a:t>a</a:t>
            </a:r>
            <a:r>
              <a:rPr dirty="0" spc="-70"/>
              <a:t> </a:t>
            </a:r>
            <a:r>
              <a:rPr dirty="0" spc="30"/>
              <a:t>ruídos</a:t>
            </a:r>
          </a:p>
          <a:p>
            <a:pPr lvl="1" marL="926465" marR="11430" indent="-316865">
              <a:lnSpc>
                <a:spcPts val="1730"/>
              </a:lnSpc>
              <a:spcBef>
                <a:spcPts val="1195"/>
              </a:spcBef>
              <a:buClr>
                <a:srgbClr val="B45F05"/>
              </a:buClr>
              <a:buSzPct val="77777"/>
              <a:buChar char="–"/>
              <a:tabLst>
                <a:tab pos="926465" algn="l"/>
                <a:tab pos="927100" algn="l"/>
              </a:tabLst>
            </a:pPr>
            <a:r>
              <a:rPr dirty="0" sz="1800" spc="-65">
                <a:solidFill>
                  <a:srgbClr val="6D6D6D"/>
                </a:solidFill>
                <a:latin typeface="Noto Serif"/>
                <a:cs typeface="Noto Serif"/>
              </a:rPr>
              <a:t>KNN </a:t>
            </a:r>
            <a:r>
              <a:rPr dirty="0" sz="1800" spc="-55">
                <a:solidFill>
                  <a:srgbClr val="6D6D6D"/>
                </a:solidFill>
                <a:latin typeface="Noto Serif"/>
                <a:cs typeface="Noto Serif"/>
              </a:rPr>
              <a:t>faz </a:t>
            </a:r>
            <a:r>
              <a:rPr dirty="0" sz="1800" spc="-25">
                <a:solidFill>
                  <a:srgbClr val="6D6D6D"/>
                </a:solidFill>
                <a:latin typeface="Noto Serif"/>
                <a:cs typeface="Noto Serif"/>
              </a:rPr>
              <a:t>predição </a:t>
            </a:r>
            <a:r>
              <a:rPr dirty="0" sz="1800" spc="10">
                <a:solidFill>
                  <a:srgbClr val="6D6D6D"/>
                </a:solidFill>
                <a:latin typeface="Noto Serif"/>
                <a:cs typeface="Noto Serif"/>
              </a:rPr>
              <a:t>baseando-se </a:t>
            </a:r>
            <a:r>
              <a:rPr dirty="0" sz="1800" spc="5">
                <a:solidFill>
                  <a:srgbClr val="6D6D6D"/>
                </a:solidFill>
                <a:latin typeface="Noto Serif"/>
                <a:cs typeface="Noto Serif"/>
              </a:rPr>
              <a:t>em </a:t>
            </a:r>
            <a:r>
              <a:rPr dirty="0" sz="1800" spc="-25">
                <a:solidFill>
                  <a:srgbClr val="6D6D6D"/>
                </a:solidFill>
                <a:latin typeface="Noto Serif"/>
                <a:cs typeface="Noto Serif"/>
              </a:rPr>
              <a:t>informações </a:t>
            </a: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locais </a:t>
            </a:r>
            <a:r>
              <a:rPr dirty="0" sz="1800" spc="-15">
                <a:solidFill>
                  <a:srgbClr val="6D6D6D"/>
                </a:solidFill>
                <a:latin typeface="Noto Serif"/>
                <a:cs typeface="Noto Serif"/>
              </a:rPr>
              <a:t>à </a:t>
            </a: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tupla </a:t>
            </a:r>
            <a:r>
              <a:rPr dirty="0" sz="1800" spc="10">
                <a:solidFill>
                  <a:srgbClr val="6D6D6D"/>
                </a:solidFill>
                <a:latin typeface="Noto Serif"/>
                <a:cs typeface="Noto Serif"/>
              </a:rPr>
              <a:t>sendo  </a:t>
            </a: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classificada.</a:t>
            </a:r>
            <a:endParaRPr sz="1800">
              <a:latin typeface="Noto Serif"/>
              <a:cs typeface="Noto Serif"/>
            </a:endParaRPr>
          </a:p>
          <a:p>
            <a:pPr lvl="1" marL="926465" indent="-316865">
              <a:lnSpc>
                <a:spcPts val="1945"/>
              </a:lnSpc>
              <a:spcBef>
                <a:spcPts val="780"/>
              </a:spcBef>
              <a:buClr>
                <a:srgbClr val="B45F05"/>
              </a:buClr>
              <a:buSzPct val="77777"/>
              <a:buChar char="–"/>
              <a:tabLst>
                <a:tab pos="926465" algn="l"/>
                <a:tab pos="927100" algn="l"/>
              </a:tabLst>
            </a:pPr>
            <a:r>
              <a:rPr dirty="0" sz="1800" spc="-55">
                <a:solidFill>
                  <a:srgbClr val="6D6D6D"/>
                </a:solidFill>
                <a:latin typeface="Noto Serif"/>
                <a:cs typeface="Noto Serif"/>
              </a:rPr>
              <a:t>Arvores </a:t>
            </a:r>
            <a:r>
              <a:rPr dirty="0" sz="1800" spc="20">
                <a:solidFill>
                  <a:srgbClr val="6D6D6D"/>
                </a:solidFill>
                <a:latin typeface="Noto Serif"/>
                <a:cs typeface="Noto Serif"/>
              </a:rPr>
              <a:t>de </a:t>
            </a:r>
            <a:r>
              <a:rPr dirty="0" sz="1800" spc="-5">
                <a:solidFill>
                  <a:srgbClr val="6D6D6D"/>
                </a:solidFill>
                <a:latin typeface="Noto Serif"/>
                <a:cs typeface="Noto Serif"/>
              </a:rPr>
              <a:t>decisão, redes </a:t>
            </a:r>
            <a:r>
              <a:rPr dirty="0" sz="1800" spc="-40">
                <a:solidFill>
                  <a:srgbClr val="6D6D6D"/>
                </a:solidFill>
                <a:latin typeface="Noto Serif"/>
                <a:cs typeface="Noto Serif"/>
              </a:rPr>
              <a:t>neurais </a:t>
            </a:r>
            <a:r>
              <a:rPr dirty="0" sz="1800" spc="45">
                <a:solidFill>
                  <a:srgbClr val="6D6D6D"/>
                </a:solidFill>
                <a:latin typeface="Noto Serif"/>
                <a:cs typeface="Noto Serif"/>
              </a:rPr>
              <a:t>e </a:t>
            </a:r>
            <a:r>
              <a:rPr dirty="0" sz="1800" spc="-20">
                <a:solidFill>
                  <a:srgbClr val="6D6D6D"/>
                </a:solidFill>
                <a:latin typeface="Noto Serif"/>
                <a:cs typeface="Noto Serif"/>
              </a:rPr>
              <a:t>bayesianas </a:t>
            </a:r>
            <a:r>
              <a:rPr dirty="0" sz="1800" spc="-25">
                <a:solidFill>
                  <a:srgbClr val="6D6D6D"/>
                </a:solidFill>
                <a:latin typeface="Noto Serif"/>
                <a:cs typeface="Noto Serif"/>
              </a:rPr>
              <a:t>encontram</a:t>
            </a:r>
            <a:r>
              <a:rPr dirty="0" sz="1800" spc="40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1800">
                <a:solidFill>
                  <a:srgbClr val="6D6D6D"/>
                </a:solidFill>
                <a:latin typeface="Noto Serif"/>
                <a:cs typeface="Noto Serif"/>
              </a:rPr>
              <a:t>modelo</a:t>
            </a:r>
            <a:endParaRPr sz="1800">
              <a:latin typeface="Noto Serif"/>
              <a:cs typeface="Noto Serif"/>
            </a:endParaRPr>
          </a:p>
          <a:p>
            <a:pPr marL="926465">
              <a:lnSpc>
                <a:spcPts val="1945"/>
              </a:lnSpc>
            </a:pPr>
            <a:r>
              <a:rPr dirty="0" sz="1800" spc="-30" b="0">
                <a:latin typeface="Noto Serif"/>
                <a:cs typeface="Noto Serif"/>
              </a:rPr>
              <a:t>global </a:t>
            </a:r>
            <a:r>
              <a:rPr dirty="0" sz="1800" b="0">
                <a:latin typeface="Noto Serif"/>
                <a:cs typeface="Noto Serif"/>
              </a:rPr>
              <a:t>que </a:t>
            </a:r>
            <a:r>
              <a:rPr dirty="0" sz="1800" spc="40" b="0">
                <a:latin typeface="Noto Serif"/>
                <a:cs typeface="Noto Serif"/>
              </a:rPr>
              <a:t>se </a:t>
            </a:r>
            <a:r>
              <a:rPr dirty="0" sz="1800" spc="-55" b="0">
                <a:latin typeface="Noto Serif"/>
                <a:cs typeface="Noto Serif"/>
              </a:rPr>
              <a:t>leva </a:t>
            </a:r>
            <a:r>
              <a:rPr dirty="0" sz="1800" spc="5" b="0">
                <a:latin typeface="Noto Serif"/>
                <a:cs typeface="Noto Serif"/>
              </a:rPr>
              <a:t>em </a:t>
            </a:r>
            <a:r>
              <a:rPr dirty="0" sz="1800" spc="-15" b="0">
                <a:latin typeface="Noto Serif"/>
                <a:cs typeface="Noto Serif"/>
              </a:rPr>
              <a:t>conta </a:t>
            </a:r>
            <a:r>
              <a:rPr dirty="0" sz="1800" spc="20" b="0">
                <a:latin typeface="Noto Serif"/>
                <a:cs typeface="Noto Serif"/>
              </a:rPr>
              <a:t>todo </a:t>
            </a:r>
            <a:r>
              <a:rPr dirty="0" sz="1800" spc="45" b="0">
                <a:latin typeface="Noto Serif"/>
                <a:cs typeface="Noto Serif"/>
              </a:rPr>
              <a:t>o </a:t>
            </a:r>
            <a:r>
              <a:rPr dirty="0" sz="1800" spc="-15" b="0">
                <a:latin typeface="Noto Serif"/>
                <a:cs typeface="Noto Serif"/>
              </a:rPr>
              <a:t>banco </a:t>
            </a:r>
            <a:r>
              <a:rPr dirty="0" sz="1800" spc="20" b="0">
                <a:latin typeface="Noto Serif"/>
                <a:cs typeface="Noto Serif"/>
              </a:rPr>
              <a:t>de </a:t>
            </a:r>
            <a:r>
              <a:rPr dirty="0" sz="1800" spc="10" b="0">
                <a:latin typeface="Noto Serif"/>
                <a:cs typeface="Noto Serif"/>
              </a:rPr>
              <a:t>dados </a:t>
            </a:r>
            <a:r>
              <a:rPr dirty="0" sz="1800" spc="20" b="0">
                <a:latin typeface="Noto Serif"/>
                <a:cs typeface="Noto Serif"/>
              </a:rPr>
              <a:t>de</a:t>
            </a:r>
            <a:r>
              <a:rPr dirty="0" sz="1800" spc="-50" b="0">
                <a:latin typeface="Noto Serif"/>
                <a:cs typeface="Noto Serif"/>
              </a:rPr>
              <a:t> </a:t>
            </a:r>
            <a:r>
              <a:rPr dirty="0" sz="1800" spc="-25" b="0">
                <a:latin typeface="Noto Serif"/>
                <a:cs typeface="Noto Serif"/>
              </a:rPr>
              <a:t>treinamento.</a:t>
            </a:r>
            <a:endParaRPr sz="1800">
              <a:latin typeface="Noto Serif"/>
              <a:cs typeface="Noto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0544" y="359790"/>
            <a:ext cx="45021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15">
                <a:solidFill>
                  <a:srgbClr val="6D6D6D"/>
                </a:solidFill>
              </a:rPr>
              <a:t>Vantagens </a:t>
            </a:r>
            <a:r>
              <a:rPr dirty="0" spc="-220">
                <a:solidFill>
                  <a:srgbClr val="6D6D6D"/>
                </a:solidFill>
              </a:rPr>
              <a:t>e</a:t>
            </a:r>
            <a:r>
              <a:rPr dirty="0" spc="-780">
                <a:solidFill>
                  <a:srgbClr val="6D6D6D"/>
                </a:solidFill>
              </a:rPr>
              <a:t> </a:t>
            </a:r>
            <a:r>
              <a:rPr dirty="0" spc="-225">
                <a:solidFill>
                  <a:srgbClr val="6D6D6D"/>
                </a:solidFill>
              </a:rPr>
              <a:t>Desvantagens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07560" y="303733"/>
            <a:ext cx="861694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KNN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8113" y="939089"/>
            <a:ext cx="7042150" cy="3426460"/>
          </a:xfrm>
          <a:prstGeom prst="rect">
            <a:avLst/>
          </a:prstGeom>
        </p:spPr>
        <p:txBody>
          <a:bodyPr wrap="square" lIns="0" tIns="224790" rIns="0" bIns="0" rtlCol="0" vert="horz">
            <a:spAutoFit/>
          </a:bodyPr>
          <a:lstStyle/>
          <a:p>
            <a:pPr marL="343535" indent="-330835">
              <a:lnSpc>
                <a:spcPct val="100000"/>
              </a:lnSpc>
              <a:spcBef>
                <a:spcPts val="1770"/>
              </a:spcBef>
              <a:buClr>
                <a:srgbClr val="000000"/>
              </a:buClr>
              <a:buFont typeface="Arial"/>
              <a:buChar char="•"/>
              <a:tabLst>
                <a:tab pos="343535" algn="l"/>
                <a:tab pos="344170" algn="l"/>
              </a:tabLst>
            </a:pPr>
            <a:r>
              <a:rPr dirty="0" sz="2800" spc="90" b="1">
                <a:solidFill>
                  <a:srgbClr val="6D6D6D"/>
                </a:solidFill>
                <a:latin typeface="Arial"/>
                <a:cs typeface="Arial"/>
              </a:rPr>
              <a:t>Itens </a:t>
            </a:r>
            <a:r>
              <a:rPr dirty="0" sz="2800" spc="114" b="1">
                <a:solidFill>
                  <a:srgbClr val="6D6D6D"/>
                </a:solidFill>
                <a:latin typeface="Arial"/>
                <a:cs typeface="Arial"/>
              </a:rPr>
              <a:t>importantes </a:t>
            </a:r>
            <a:r>
              <a:rPr dirty="0" sz="2800" spc="140" b="1">
                <a:solidFill>
                  <a:srgbClr val="6D6D6D"/>
                </a:solidFill>
                <a:latin typeface="Arial"/>
                <a:cs typeface="Arial"/>
              </a:rPr>
              <a:t>durante</a:t>
            </a:r>
            <a:r>
              <a:rPr dirty="0" sz="2800" spc="-505" b="1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dirty="0" sz="2800" spc="20" b="1">
                <a:solidFill>
                  <a:srgbClr val="6D6D6D"/>
                </a:solidFill>
                <a:latin typeface="Arial"/>
                <a:cs typeface="Arial"/>
              </a:rPr>
              <a:t>o </a:t>
            </a:r>
            <a:r>
              <a:rPr dirty="0" sz="2800" spc="-10" b="1">
                <a:solidFill>
                  <a:srgbClr val="6D6D6D"/>
                </a:solidFill>
                <a:latin typeface="Arial"/>
                <a:cs typeface="Arial"/>
              </a:rPr>
              <a:t>processo</a:t>
            </a:r>
            <a:endParaRPr sz="2800">
              <a:latin typeface="Arial"/>
              <a:cs typeface="Arial"/>
            </a:endParaRPr>
          </a:p>
          <a:p>
            <a:pPr lvl="1" marL="941069" indent="-509270">
              <a:lnSpc>
                <a:spcPct val="100000"/>
              </a:lnSpc>
              <a:spcBef>
                <a:spcPts val="1210"/>
              </a:spcBef>
              <a:buClr>
                <a:srgbClr val="000000"/>
              </a:buClr>
              <a:buAutoNum type="arabicParenR"/>
              <a:tabLst>
                <a:tab pos="940435" algn="l"/>
                <a:tab pos="941705" algn="l"/>
                <a:tab pos="5508625" algn="l"/>
              </a:tabLst>
            </a:pPr>
            <a:r>
              <a:rPr dirty="0" sz="2000" spc="-25">
                <a:solidFill>
                  <a:srgbClr val="6D6D6D"/>
                </a:solidFill>
                <a:latin typeface="Noto Serif"/>
                <a:cs typeface="Noto Serif"/>
              </a:rPr>
              <a:t>Diferentes </a:t>
            </a:r>
            <a:r>
              <a:rPr dirty="0" sz="2000" spc="-10">
                <a:solidFill>
                  <a:srgbClr val="6D6D6D"/>
                </a:solidFill>
                <a:latin typeface="Noto Serif"/>
                <a:cs typeface="Noto Serif"/>
              </a:rPr>
              <a:t>tamanhos </a:t>
            </a:r>
            <a:r>
              <a:rPr dirty="0" sz="2000" spc="25">
                <a:solidFill>
                  <a:srgbClr val="6D6D6D"/>
                </a:solidFill>
                <a:latin typeface="Noto Serif"/>
                <a:cs typeface="Noto Serif"/>
              </a:rPr>
              <a:t>de</a:t>
            </a:r>
            <a:r>
              <a:rPr dirty="0" sz="2000" spc="-45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2000" spc="-20">
                <a:solidFill>
                  <a:srgbClr val="6D6D6D"/>
                </a:solidFill>
                <a:latin typeface="Noto Serif"/>
                <a:cs typeface="Noto Serif"/>
              </a:rPr>
              <a:t>conjuntos</a:t>
            </a:r>
            <a:r>
              <a:rPr dirty="0" sz="2000" spc="-40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2000" spc="25">
                <a:solidFill>
                  <a:srgbClr val="6D6D6D"/>
                </a:solidFill>
                <a:latin typeface="Noto Serif"/>
                <a:cs typeface="Noto Serif"/>
              </a:rPr>
              <a:t>de	</a:t>
            </a:r>
            <a:r>
              <a:rPr dirty="0" sz="2000" spc="15">
                <a:solidFill>
                  <a:srgbClr val="6D6D6D"/>
                </a:solidFill>
                <a:latin typeface="Noto Serif"/>
                <a:cs typeface="Noto Serif"/>
              </a:rPr>
              <a:t>dados</a:t>
            </a:r>
            <a:endParaRPr sz="2000">
              <a:latin typeface="Noto Serif"/>
              <a:cs typeface="Noto Serif"/>
            </a:endParaRPr>
          </a:p>
          <a:p>
            <a:pPr lvl="1" marL="946785" indent="-514984">
              <a:lnSpc>
                <a:spcPct val="100000"/>
              </a:lnSpc>
              <a:spcBef>
                <a:spcPts val="1335"/>
              </a:spcBef>
              <a:buClr>
                <a:srgbClr val="000000"/>
              </a:buClr>
              <a:buAutoNum type="arabicParenR"/>
              <a:tabLst>
                <a:tab pos="946785" algn="l"/>
                <a:tab pos="947419" algn="l"/>
              </a:tabLst>
            </a:pPr>
            <a:r>
              <a:rPr dirty="0" sz="2000" spc="-114">
                <a:solidFill>
                  <a:srgbClr val="6D6D6D"/>
                </a:solidFill>
                <a:latin typeface="Noto Serif"/>
                <a:cs typeface="Noto Serif"/>
              </a:rPr>
              <a:t>Valor </a:t>
            </a:r>
            <a:r>
              <a:rPr dirty="0" sz="2000" spc="25">
                <a:solidFill>
                  <a:srgbClr val="6D6D6D"/>
                </a:solidFill>
                <a:latin typeface="Noto Serif"/>
                <a:cs typeface="Noto Serif"/>
              </a:rPr>
              <a:t>do</a:t>
            </a:r>
            <a:r>
              <a:rPr dirty="0" sz="2000" spc="-50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2000" spc="-175">
                <a:solidFill>
                  <a:srgbClr val="6D6D6D"/>
                </a:solidFill>
                <a:latin typeface="Noto Serif"/>
                <a:cs typeface="Noto Serif"/>
              </a:rPr>
              <a:t>K</a:t>
            </a:r>
            <a:endParaRPr sz="2000">
              <a:latin typeface="Noto Serif"/>
              <a:cs typeface="Noto Serif"/>
            </a:endParaRPr>
          </a:p>
          <a:p>
            <a:pPr lvl="1" marL="946785" indent="-514984">
              <a:lnSpc>
                <a:spcPct val="100000"/>
              </a:lnSpc>
              <a:spcBef>
                <a:spcPts val="1475"/>
              </a:spcBef>
              <a:buClr>
                <a:srgbClr val="000000"/>
              </a:buClr>
              <a:buAutoNum type="arabicParenR"/>
              <a:tabLst>
                <a:tab pos="946785" algn="l"/>
                <a:tab pos="947419" algn="l"/>
              </a:tabLst>
            </a:pPr>
            <a:r>
              <a:rPr dirty="0" sz="2000" spc="-45">
                <a:solidFill>
                  <a:srgbClr val="6D6D6D"/>
                </a:solidFill>
                <a:latin typeface="Noto Serif"/>
                <a:cs typeface="Noto Serif"/>
              </a:rPr>
              <a:t>Escala </a:t>
            </a:r>
            <a:r>
              <a:rPr dirty="0" sz="2000" spc="50">
                <a:solidFill>
                  <a:srgbClr val="6D6D6D"/>
                </a:solidFill>
                <a:latin typeface="Noto Serif"/>
                <a:cs typeface="Noto Serif"/>
              </a:rPr>
              <a:t>e </a:t>
            </a:r>
            <a:r>
              <a:rPr dirty="0" sz="2000" spc="-25">
                <a:solidFill>
                  <a:srgbClr val="6D6D6D"/>
                </a:solidFill>
                <a:latin typeface="Noto Serif"/>
                <a:cs typeface="Noto Serif"/>
              </a:rPr>
              <a:t>tipo </a:t>
            </a:r>
            <a:r>
              <a:rPr dirty="0" sz="2000" spc="35">
                <a:solidFill>
                  <a:srgbClr val="6D6D6D"/>
                </a:solidFill>
                <a:latin typeface="Noto Serif"/>
                <a:cs typeface="Noto Serif"/>
              </a:rPr>
              <a:t>dos</a:t>
            </a:r>
            <a:r>
              <a:rPr dirty="0" sz="2000" spc="-110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2000" spc="-30">
                <a:solidFill>
                  <a:srgbClr val="6D6D6D"/>
                </a:solidFill>
                <a:latin typeface="Noto Serif"/>
                <a:cs typeface="Noto Serif"/>
              </a:rPr>
              <a:t>atributos</a:t>
            </a:r>
            <a:endParaRPr sz="2000">
              <a:latin typeface="Noto Serif"/>
              <a:cs typeface="Noto Serif"/>
            </a:endParaRPr>
          </a:p>
          <a:p>
            <a:pPr lvl="1" marL="946785" indent="-514984">
              <a:lnSpc>
                <a:spcPct val="100000"/>
              </a:lnSpc>
              <a:spcBef>
                <a:spcPts val="1395"/>
              </a:spcBef>
              <a:buClr>
                <a:srgbClr val="000000"/>
              </a:buClr>
              <a:buAutoNum type="arabicParenR"/>
              <a:tabLst>
                <a:tab pos="946785" algn="l"/>
                <a:tab pos="947419" algn="l"/>
              </a:tabLst>
            </a:pPr>
            <a:r>
              <a:rPr dirty="0" sz="2000" spc="-80">
                <a:solidFill>
                  <a:srgbClr val="6D6D6D"/>
                </a:solidFill>
                <a:latin typeface="Noto Serif"/>
                <a:cs typeface="Noto Serif"/>
              </a:rPr>
              <a:t>Validação</a:t>
            </a:r>
            <a:r>
              <a:rPr dirty="0" sz="2000" spc="-85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2000" spc="-50">
                <a:solidFill>
                  <a:srgbClr val="6D6D6D"/>
                </a:solidFill>
                <a:latin typeface="Noto Serif"/>
                <a:cs typeface="Noto Serif"/>
              </a:rPr>
              <a:t>cruzada</a:t>
            </a:r>
            <a:endParaRPr sz="2000">
              <a:latin typeface="Noto Serif"/>
              <a:cs typeface="Noto Serif"/>
            </a:endParaRPr>
          </a:p>
          <a:p>
            <a:pPr lvl="1" marL="946785" indent="-514984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AutoNum type="arabicParenR"/>
              <a:tabLst>
                <a:tab pos="946785" algn="l"/>
                <a:tab pos="947419" algn="l"/>
              </a:tabLst>
            </a:pPr>
            <a:r>
              <a:rPr dirty="0" sz="2000" spc="15">
                <a:solidFill>
                  <a:srgbClr val="6D6D6D"/>
                </a:solidFill>
                <a:latin typeface="Noto Serif"/>
                <a:cs typeface="Noto Serif"/>
              </a:rPr>
              <a:t>Classes</a:t>
            </a:r>
            <a:r>
              <a:rPr dirty="0" sz="2000" spc="-135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2000" spc="-5">
                <a:solidFill>
                  <a:srgbClr val="6D6D6D"/>
                </a:solidFill>
                <a:latin typeface="Noto Serif"/>
                <a:cs typeface="Noto Serif"/>
              </a:rPr>
              <a:t>desbalanceadas</a:t>
            </a:r>
            <a:endParaRPr sz="2000">
              <a:latin typeface="Noto Serif"/>
              <a:cs typeface="Noto Serif"/>
            </a:endParaRPr>
          </a:p>
          <a:p>
            <a:pPr lvl="1" marL="946785" indent="-514984">
              <a:lnSpc>
                <a:spcPct val="100000"/>
              </a:lnSpc>
              <a:spcBef>
                <a:spcPts val="530"/>
              </a:spcBef>
              <a:buClr>
                <a:srgbClr val="000000"/>
              </a:buClr>
              <a:buAutoNum type="arabicParenR"/>
              <a:tabLst>
                <a:tab pos="946785" algn="l"/>
                <a:tab pos="947419" algn="l"/>
              </a:tabLst>
            </a:pPr>
            <a:r>
              <a:rPr dirty="0" sz="2000" spc="-75">
                <a:solidFill>
                  <a:srgbClr val="6D6D6D"/>
                </a:solidFill>
                <a:latin typeface="Noto Serif"/>
                <a:cs typeface="Noto Serif"/>
              </a:rPr>
              <a:t>Matriz </a:t>
            </a:r>
            <a:r>
              <a:rPr dirty="0" sz="2000" spc="25">
                <a:solidFill>
                  <a:srgbClr val="6D6D6D"/>
                </a:solidFill>
                <a:latin typeface="Noto Serif"/>
                <a:cs typeface="Noto Serif"/>
              </a:rPr>
              <a:t>de</a:t>
            </a:r>
            <a:r>
              <a:rPr dirty="0" sz="2000" spc="-25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2000" spc="-15">
                <a:solidFill>
                  <a:srgbClr val="6D6D6D"/>
                </a:solidFill>
                <a:latin typeface="Noto Serif"/>
                <a:cs typeface="Noto Serif"/>
              </a:rPr>
              <a:t>confusão</a:t>
            </a:r>
            <a:endParaRPr sz="2000">
              <a:latin typeface="Noto Serif"/>
              <a:cs typeface="Noto Serif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833993" y="4876682"/>
            <a:ext cx="12509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10"/>
              </a:lnSpc>
            </a:pPr>
            <a:r>
              <a:rPr dirty="0" sz="850" spc="-55">
                <a:solidFill>
                  <a:srgbClr val="FFFFFF"/>
                </a:solidFill>
                <a:latin typeface="Verdana"/>
                <a:cs typeface="Verdana"/>
              </a:rPr>
              <a:t>39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6885" y="130555"/>
            <a:ext cx="410972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0"/>
              <a:t>Questions </a:t>
            </a:r>
            <a:r>
              <a:rPr dirty="0" spc="-235"/>
              <a:t>and</a:t>
            </a:r>
            <a:r>
              <a:rPr dirty="0" spc="-875"/>
              <a:t> </a:t>
            </a:r>
            <a:r>
              <a:rPr dirty="0" spc="-190"/>
              <a:t>Feedback</a:t>
            </a:r>
          </a:p>
        </p:txBody>
      </p:sp>
      <p:sp>
        <p:nvSpPr>
          <p:cNvPr id="6" name="object 6"/>
          <p:cNvSpPr/>
          <p:nvPr/>
        </p:nvSpPr>
        <p:spPr>
          <a:xfrm>
            <a:off x="3084576" y="1248155"/>
            <a:ext cx="2974848" cy="2974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092321" y="4456887"/>
            <a:ext cx="96710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400" b="1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Arial"/>
                <a:cs typeface="Arial"/>
              </a:rPr>
              <a:t>Thank</a:t>
            </a:r>
            <a:r>
              <a:rPr dirty="0" u="heavy" sz="1400" spc="-90" b="1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400" spc="-15" b="1">
                <a:solidFill>
                  <a:srgbClr val="4285F4"/>
                </a:solidFill>
                <a:uFill>
                  <a:solidFill>
                    <a:srgbClr val="4285F4"/>
                  </a:solidFill>
                </a:uFill>
                <a:latin typeface="Arial"/>
                <a:cs typeface="Arial"/>
              </a:rPr>
              <a:t>you!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06206" y="4306061"/>
            <a:ext cx="562610" cy="795655"/>
          </a:xfrm>
          <a:custGeom>
            <a:avLst/>
            <a:gdLst/>
            <a:ahLst/>
            <a:cxnLst/>
            <a:rect l="l" t="t" r="r" b="b"/>
            <a:pathLst>
              <a:path w="562609" h="795654">
                <a:moveTo>
                  <a:pt x="0" y="795528"/>
                </a:moveTo>
                <a:lnTo>
                  <a:pt x="562355" y="795528"/>
                </a:lnTo>
                <a:lnTo>
                  <a:pt x="562355" y="0"/>
                </a:lnTo>
                <a:lnTo>
                  <a:pt x="0" y="0"/>
                </a:lnTo>
                <a:lnTo>
                  <a:pt x="0" y="7955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06206" y="4306061"/>
            <a:ext cx="562610" cy="795655"/>
          </a:xfrm>
          <a:custGeom>
            <a:avLst/>
            <a:gdLst/>
            <a:ahLst/>
            <a:cxnLst/>
            <a:rect l="l" t="t" r="r" b="b"/>
            <a:pathLst>
              <a:path w="562609" h="795654">
                <a:moveTo>
                  <a:pt x="0" y="795528"/>
                </a:moveTo>
                <a:lnTo>
                  <a:pt x="562355" y="795528"/>
                </a:lnTo>
                <a:lnTo>
                  <a:pt x="562355" y="0"/>
                </a:lnTo>
                <a:lnTo>
                  <a:pt x="0" y="0"/>
                </a:lnTo>
                <a:lnTo>
                  <a:pt x="0" y="7955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01850" y="303733"/>
            <a:ext cx="587248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Aprendizado</a:t>
            </a:r>
            <a:r>
              <a:rPr dirty="0" spc="-530"/>
              <a:t> </a:t>
            </a:r>
            <a:r>
              <a:rPr dirty="0" spc="-225"/>
              <a:t>baseado</a:t>
            </a:r>
            <a:r>
              <a:rPr dirty="0" spc="-525"/>
              <a:t> </a:t>
            </a:r>
            <a:r>
              <a:rPr dirty="0" spc="-335"/>
              <a:t>em</a:t>
            </a:r>
            <a:r>
              <a:rPr dirty="0" spc="-500"/>
              <a:t> </a:t>
            </a:r>
            <a:r>
              <a:rPr dirty="0" spc="-229"/>
              <a:t>exemplos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635" y="1275333"/>
            <a:ext cx="7771765" cy="27819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000" spc="-45">
                <a:solidFill>
                  <a:srgbClr val="6D6D6D"/>
                </a:solidFill>
                <a:latin typeface="Noto Serif"/>
                <a:cs typeface="Noto Serif"/>
              </a:rPr>
              <a:t>Aprendizado </a:t>
            </a:r>
            <a:r>
              <a:rPr dirty="0" sz="2000" spc="20">
                <a:solidFill>
                  <a:srgbClr val="6D6D6D"/>
                </a:solidFill>
                <a:latin typeface="Noto Serif"/>
                <a:cs typeface="Noto Serif"/>
              </a:rPr>
              <a:t>baseado </a:t>
            </a:r>
            <a:r>
              <a:rPr dirty="0" sz="2000" spc="10">
                <a:solidFill>
                  <a:srgbClr val="6D6D6D"/>
                </a:solidFill>
                <a:latin typeface="Noto Serif"/>
                <a:cs typeface="Noto Serif"/>
              </a:rPr>
              <a:t>em </a:t>
            </a:r>
            <a:r>
              <a:rPr dirty="0" sz="2000" spc="-10">
                <a:solidFill>
                  <a:srgbClr val="6D6D6D"/>
                </a:solidFill>
                <a:latin typeface="Noto Serif"/>
                <a:cs typeface="Noto Serif"/>
              </a:rPr>
              <a:t>exemplos </a:t>
            </a:r>
            <a:r>
              <a:rPr dirty="0" sz="2000" spc="-40">
                <a:solidFill>
                  <a:srgbClr val="6D6D6D"/>
                </a:solidFill>
                <a:latin typeface="Noto Serif"/>
                <a:cs typeface="Noto Serif"/>
              </a:rPr>
              <a:t>(</a:t>
            </a:r>
            <a:r>
              <a:rPr dirty="0" sz="2000" spc="-40" i="1">
                <a:solidFill>
                  <a:srgbClr val="6D6D6D"/>
                </a:solidFill>
                <a:latin typeface="Arial"/>
                <a:cs typeface="Arial"/>
              </a:rPr>
              <a:t>Instance- based</a:t>
            </a:r>
            <a:r>
              <a:rPr dirty="0" sz="2000" spc="-175" i="1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dirty="0" sz="2000" spc="-35" i="1">
                <a:solidFill>
                  <a:srgbClr val="6D6D6D"/>
                </a:solidFill>
                <a:latin typeface="Arial"/>
                <a:cs typeface="Arial"/>
              </a:rPr>
              <a:t>Learning</a:t>
            </a:r>
            <a:r>
              <a:rPr dirty="0" sz="2000" spc="-35">
                <a:solidFill>
                  <a:srgbClr val="6D6D6D"/>
                </a:solidFill>
                <a:latin typeface="Noto Serif"/>
                <a:cs typeface="Noto Serif"/>
              </a:rPr>
              <a:t>):</a:t>
            </a:r>
            <a:endParaRPr sz="2000">
              <a:latin typeface="Noto Serif"/>
              <a:cs typeface="Noto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lvl="1" marL="749935" indent="-280035">
              <a:lnSpc>
                <a:spcPct val="100000"/>
              </a:lnSpc>
              <a:buClr>
                <a:srgbClr val="000000"/>
              </a:buClr>
              <a:buFont typeface="Arial"/>
              <a:buChar char="–"/>
              <a:tabLst>
                <a:tab pos="749935" algn="l"/>
                <a:tab pos="750570" algn="l"/>
              </a:tabLst>
            </a:pPr>
            <a:r>
              <a:rPr dirty="0" sz="1800">
                <a:solidFill>
                  <a:srgbClr val="6D6D6D"/>
                </a:solidFill>
                <a:latin typeface="Noto Serif"/>
                <a:cs typeface="Noto Serif"/>
              </a:rPr>
              <a:t>Não </a:t>
            </a:r>
            <a:r>
              <a:rPr dirty="0" sz="1800" spc="-5">
                <a:solidFill>
                  <a:srgbClr val="6D6D6D"/>
                </a:solidFill>
                <a:latin typeface="Noto Serif"/>
                <a:cs typeface="Noto Serif"/>
              </a:rPr>
              <a:t>constroem </a:t>
            </a:r>
            <a:r>
              <a:rPr dirty="0" sz="1800" spc="-10">
                <a:solidFill>
                  <a:srgbClr val="6D6D6D"/>
                </a:solidFill>
                <a:latin typeface="Noto Serif"/>
                <a:cs typeface="Noto Serif"/>
              </a:rPr>
              <a:t>descrições </a:t>
            </a:r>
            <a:r>
              <a:rPr dirty="0" sz="1800" spc="-30">
                <a:solidFill>
                  <a:srgbClr val="6D6D6D"/>
                </a:solidFill>
                <a:latin typeface="Noto Serif"/>
                <a:cs typeface="Noto Serif"/>
              </a:rPr>
              <a:t>gerais </a:t>
            </a:r>
            <a:r>
              <a:rPr dirty="0" sz="1800" spc="45">
                <a:solidFill>
                  <a:srgbClr val="6D6D6D"/>
                </a:solidFill>
                <a:latin typeface="Noto Serif"/>
                <a:cs typeface="Noto Serif"/>
              </a:rPr>
              <a:t>e </a:t>
            </a:r>
            <a:r>
              <a:rPr dirty="0" sz="1800" spc="-45">
                <a:solidFill>
                  <a:srgbClr val="6D6D6D"/>
                </a:solidFill>
                <a:latin typeface="Noto Serif"/>
                <a:cs typeface="Noto Serif"/>
              </a:rPr>
              <a:t>explícitas </a:t>
            </a:r>
            <a:r>
              <a:rPr dirty="0" sz="1800" spc="-40">
                <a:solidFill>
                  <a:srgbClr val="6D6D6D"/>
                </a:solidFill>
                <a:latin typeface="Noto Serif"/>
                <a:cs typeface="Noto Serif"/>
              </a:rPr>
              <a:t>(função </a:t>
            </a:r>
            <a:r>
              <a:rPr dirty="0" sz="1800" spc="-65">
                <a:solidFill>
                  <a:srgbClr val="6D6D6D"/>
                </a:solidFill>
                <a:latin typeface="Noto Serif"/>
                <a:cs typeface="Noto Serif"/>
              </a:rPr>
              <a:t>alvo) </a:t>
            </a:r>
            <a:r>
              <a:rPr dirty="0" sz="1800" spc="-15">
                <a:solidFill>
                  <a:srgbClr val="6D6D6D"/>
                </a:solidFill>
                <a:latin typeface="Noto Serif"/>
                <a:cs typeface="Noto Serif"/>
              </a:rPr>
              <a:t>a</a:t>
            </a:r>
            <a:r>
              <a:rPr dirty="0" sz="1800" spc="65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1800" spc="-65">
                <a:solidFill>
                  <a:srgbClr val="6D6D6D"/>
                </a:solidFill>
                <a:latin typeface="Noto Serif"/>
                <a:cs typeface="Noto Serif"/>
              </a:rPr>
              <a:t>partir</a:t>
            </a:r>
            <a:endParaRPr sz="1800">
              <a:latin typeface="Noto Serif"/>
              <a:cs typeface="Noto Serif"/>
            </a:endParaRPr>
          </a:p>
          <a:p>
            <a:pPr marL="749935">
              <a:lnSpc>
                <a:spcPct val="100000"/>
              </a:lnSpc>
              <a:spcBef>
                <a:spcPts val="25"/>
              </a:spcBef>
            </a:pPr>
            <a:r>
              <a:rPr dirty="0" sz="1800" spc="30">
                <a:solidFill>
                  <a:srgbClr val="6D6D6D"/>
                </a:solidFill>
                <a:latin typeface="Noto Serif"/>
                <a:cs typeface="Noto Serif"/>
              </a:rPr>
              <a:t>dos </a:t>
            </a:r>
            <a:r>
              <a:rPr dirty="0" sz="1800" spc="-10">
                <a:solidFill>
                  <a:srgbClr val="6D6D6D"/>
                </a:solidFill>
                <a:latin typeface="Noto Serif"/>
                <a:cs typeface="Noto Serif"/>
              </a:rPr>
              <a:t>exemplos </a:t>
            </a:r>
            <a:r>
              <a:rPr dirty="0" sz="1800" spc="20">
                <a:solidFill>
                  <a:srgbClr val="6D6D6D"/>
                </a:solidFill>
                <a:latin typeface="Noto Serif"/>
                <a:cs typeface="Noto Serif"/>
              </a:rPr>
              <a:t>de</a:t>
            </a:r>
            <a:r>
              <a:rPr dirty="0" sz="1800" spc="-160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1800" spc="-30">
                <a:solidFill>
                  <a:srgbClr val="6D6D6D"/>
                </a:solidFill>
                <a:latin typeface="Noto Serif"/>
                <a:cs typeface="Noto Serif"/>
              </a:rPr>
              <a:t>treinamento;</a:t>
            </a:r>
            <a:endParaRPr sz="1800">
              <a:latin typeface="Noto Serif"/>
              <a:cs typeface="Noto Serif"/>
            </a:endParaRPr>
          </a:p>
          <a:p>
            <a:pPr lvl="1" marL="749935" marR="2537460" indent="-280035">
              <a:lnSpc>
                <a:spcPct val="101099"/>
              </a:lnSpc>
              <a:spcBef>
                <a:spcPts val="495"/>
              </a:spcBef>
              <a:buClr>
                <a:srgbClr val="000000"/>
              </a:buClr>
              <a:buFont typeface="Arial"/>
              <a:buChar char="–"/>
              <a:tabLst>
                <a:tab pos="749935" algn="l"/>
                <a:tab pos="750570" algn="l"/>
              </a:tabLst>
            </a:pP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Generalização </a:t>
            </a:r>
            <a:r>
              <a:rPr dirty="0" sz="1800" spc="45">
                <a:solidFill>
                  <a:srgbClr val="6D6D6D"/>
                </a:solidFill>
                <a:latin typeface="Noto Serif"/>
                <a:cs typeface="Noto Serif"/>
              </a:rPr>
              <a:t>é </a:t>
            </a:r>
            <a:r>
              <a:rPr dirty="0" sz="1800" spc="30" i="1">
                <a:solidFill>
                  <a:srgbClr val="6D6D6D"/>
                </a:solidFill>
                <a:latin typeface="Arial"/>
                <a:cs typeface="Arial"/>
              </a:rPr>
              <a:t>adiada </a:t>
            </a:r>
            <a:r>
              <a:rPr dirty="0" sz="1800" spc="5">
                <a:solidFill>
                  <a:srgbClr val="6D6D6D"/>
                </a:solidFill>
                <a:latin typeface="Noto Serif"/>
                <a:cs typeface="Noto Serif"/>
              </a:rPr>
              <a:t>até </a:t>
            </a:r>
            <a:r>
              <a:rPr dirty="0" sz="1800" spc="45">
                <a:solidFill>
                  <a:srgbClr val="6D6D6D"/>
                </a:solidFill>
                <a:latin typeface="Noto Serif"/>
                <a:cs typeface="Noto Serif"/>
              </a:rPr>
              <a:t>o </a:t>
            </a:r>
            <a:r>
              <a:rPr dirty="0" sz="1800">
                <a:solidFill>
                  <a:srgbClr val="6D6D6D"/>
                </a:solidFill>
                <a:latin typeface="Noto Serif"/>
                <a:cs typeface="Noto Serif"/>
              </a:rPr>
              <a:t>momento</a:t>
            </a:r>
            <a:r>
              <a:rPr dirty="0" sz="1800" spc="-290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1800" spc="-10">
                <a:solidFill>
                  <a:srgbClr val="6D6D6D"/>
                </a:solidFill>
                <a:latin typeface="Noto Serif"/>
                <a:cs typeface="Noto Serif"/>
              </a:rPr>
              <a:t>da  </a:t>
            </a: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classificação;</a:t>
            </a:r>
            <a:endParaRPr sz="1800">
              <a:latin typeface="Noto Serif"/>
              <a:cs typeface="Noto Serif"/>
            </a:endParaRPr>
          </a:p>
          <a:p>
            <a:pPr lvl="1" marL="749935" indent="-280035">
              <a:lnSpc>
                <a:spcPts val="2150"/>
              </a:lnSpc>
              <a:spcBef>
                <a:spcPts val="660"/>
              </a:spcBef>
              <a:buClr>
                <a:srgbClr val="000000"/>
              </a:buClr>
              <a:buFont typeface="Arial"/>
              <a:buChar char="–"/>
              <a:tabLst>
                <a:tab pos="749935" algn="l"/>
                <a:tab pos="750570" algn="l"/>
              </a:tabLst>
            </a:pPr>
            <a:r>
              <a:rPr dirty="0" sz="1800" spc="-30">
                <a:solidFill>
                  <a:srgbClr val="6D6D6D"/>
                </a:solidFill>
                <a:latin typeface="Noto Serif"/>
                <a:cs typeface="Noto Serif"/>
              </a:rPr>
              <a:t>Armazena-se </a:t>
            </a:r>
            <a:r>
              <a:rPr dirty="0" sz="1800" spc="-25">
                <a:solidFill>
                  <a:srgbClr val="6D6D6D"/>
                </a:solidFill>
                <a:latin typeface="Noto Serif"/>
                <a:cs typeface="Noto Serif"/>
              </a:rPr>
              <a:t>uma </a:t>
            </a:r>
            <a:r>
              <a:rPr dirty="0" sz="1800" spc="15">
                <a:solidFill>
                  <a:srgbClr val="6D6D6D"/>
                </a:solidFill>
                <a:latin typeface="Noto Serif"/>
                <a:cs typeface="Noto Serif"/>
              </a:rPr>
              <a:t>base </a:t>
            </a:r>
            <a:r>
              <a:rPr dirty="0" sz="1800" spc="20">
                <a:solidFill>
                  <a:srgbClr val="6D6D6D"/>
                </a:solidFill>
                <a:latin typeface="Noto Serif"/>
                <a:cs typeface="Noto Serif"/>
              </a:rPr>
              <a:t>de </a:t>
            </a:r>
            <a:r>
              <a:rPr dirty="0" sz="1800" spc="-5">
                <a:solidFill>
                  <a:srgbClr val="6D6D6D"/>
                </a:solidFill>
                <a:latin typeface="Noto Serif"/>
                <a:cs typeface="Noto Serif"/>
              </a:rPr>
              <a:t>exemplos </a:t>
            </a:r>
            <a:r>
              <a:rPr dirty="0" sz="1800" spc="-40">
                <a:solidFill>
                  <a:srgbClr val="6D6D6D"/>
                </a:solidFill>
                <a:latin typeface="Noto Serif"/>
                <a:cs typeface="Noto Serif"/>
              </a:rPr>
              <a:t>(</a:t>
            </a:r>
            <a:r>
              <a:rPr dirty="0" sz="1800" spc="-40" i="1">
                <a:solidFill>
                  <a:srgbClr val="6D6D6D"/>
                </a:solidFill>
                <a:latin typeface="Arial"/>
                <a:cs typeface="Arial"/>
              </a:rPr>
              <a:t>instances</a:t>
            </a:r>
            <a:r>
              <a:rPr dirty="0" sz="1800" spc="-40">
                <a:solidFill>
                  <a:srgbClr val="6D6D6D"/>
                </a:solidFill>
                <a:latin typeface="Noto Serif"/>
                <a:cs typeface="Noto Serif"/>
              </a:rPr>
              <a:t>) </a:t>
            </a:r>
            <a:r>
              <a:rPr dirty="0" sz="1800">
                <a:solidFill>
                  <a:srgbClr val="6D6D6D"/>
                </a:solidFill>
                <a:latin typeface="Noto Serif"/>
                <a:cs typeface="Noto Serif"/>
              </a:rPr>
              <a:t>que </a:t>
            </a:r>
            <a:r>
              <a:rPr dirty="0" sz="1800" spc="45">
                <a:solidFill>
                  <a:srgbClr val="6D6D6D"/>
                </a:solidFill>
                <a:latin typeface="Noto Serif"/>
                <a:cs typeface="Noto Serif"/>
              </a:rPr>
              <a:t>é </a:t>
            </a:r>
            <a:r>
              <a:rPr dirty="0" sz="1800" spc="-5">
                <a:solidFill>
                  <a:srgbClr val="6D6D6D"/>
                </a:solidFill>
                <a:latin typeface="Noto Serif"/>
                <a:cs typeface="Noto Serif"/>
              </a:rPr>
              <a:t>usada</a:t>
            </a:r>
            <a:r>
              <a:rPr dirty="0" sz="1800" spc="-145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para</a:t>
            </a:r>
            <a:endParaRPr sz="1800">
              <a:latin typeface="Noto Serif"/>
              <a:cs typeface="Noto Serif"/>
            </a:endParaRPr>
          </a:p>
          <a:p>
            <a:pPr marL="749935">
              <a:lnSpc>
                <a:spcPts val="2150"/>
              </a:lnSpc>
            </a:pPr>
            <a:r>
              <a:rPr dirty="0" sz="1800" spc="-70">
                <a:solidFill>
                  <a:srgbClr val="6D6D6D"/>
                </a:solidFill>
                <a:latin typeface="Noto Serif"/>
                <a:cs typeface="Noto Serif"/>
              </a:rPr>
              <a:t>realizar </a:t>
            </a:r>
            <a:r>
              <a:rPr dirty="0" sz="1800" spc="-15">
                <a:solidFill>
                  <a:srgbClr val="6D6D6D"/>
                </a:solidFill>
                <a:latin typeface="Noto Serif"/>
                <a:cs typeface="Noto Serif"/>
              </a:rPr>
              <a:t>a </a:t>
            </a:r>
            <a:r>
              <a:rPr dirty="0" sz="1800" spc="-35">
                <a:solidFill>
                  <a:srgbClr val="6D6D6D"/>
                </a:solidFill>
                <a:latin typeface="Noto Serif"/>
                <a:cs typeface="Noto Serif"/>
              </a:rPr>
              <a:t>classificação </a:t>
            </a:r>
            <a:r>
              <a:rPr dirty="0" sz="1800" spc="20">
                <a:solidFill>
                  <a:srgbClr val="6D6D6D"/>
                </a:solidFill>
                <a:latin typeface="Noto Serif"/>
                <a:cs typeface="Noto Serif"/>
              </a:rPr>
              <a:t>de </a:t>
            </a:r>
            <a:r>
              <a:rPr dirty="0" sz="1800" spc="-30">
                <a:solidFill>
                  <a:srgbClr val="6D6D6D"/>
                </a:solidFill>
                <a:latin typeface="Noto Serif"/>
                <a:cs typeface="Noto Serif"/>
              </a:rPr>
              <a:t>uma </a:t>
            </a:r>
            <a:r>
              <a:rPr dirty="0" sz="1800" spc="-45">
                <a:solidFill>
                  <a:srgbClr val="6D6D6D"/>
                </a:solidFill>
                <a:latin typeface="Noto Serif"/>
                <a:cs typeface="Noto Serif"/>
              </a:rPr>
              <a:t>nova </a:t>
            </a:r>
            <a:r>
              <a:rPr dirty="0" sz="1800" spc="-5" i="1">
                <a:solidFill>
                  <a:srgbClr val="6D6D6D"/>
                </a:solidFill>
                <a:latin typeface="Arial"/>
                <a:cs typeface="Arial"/>
              </a:rPr>
              <a:t>query </a:t>
            </a:r>
            <a:r>
              <a:rPr dirty="0" sz="1800" spc="-25">
                <a:solidFill>
                  <a:srgbClr val="6D6D6D"/>
                </a:solidFill>
                <a:latin typeface="Noto Serif"/>
                <a:cs typeface="Noto Serif"/>
              </a:rPr>
              <a:t>(exemplo </a:t>
            </a:r>
            <a:r>
              <a:rPr dirty="0" sz="1800" spc="20" i="1">
                <a:solidFill>
                  <a:srgbClr val="6D6D6D"/>
                </a:solidFill>
                <a:latin typeface="Arial"/>
                <a:cs typeface="Arial"/>
              </a:rPr>
              <a:t>não</a:t>
            </a:r>
            <a:r>
              <a:rPr dirty="0" sz="1800" spc="55" i="1">
                <a:solidFill>
                  <a:srgbClr val="6D6D6D"/>
                </a:solidFill>
                <a:latin typeface="Arial"/>
                <a:cs typeface="Arial"/>
              </a:rPr>
              <a:t> </a:t>
            </a:r>
            <a:r>
              <a:rPr dirty="0" sz="1800" spc="-30" i="1">
                <a:solidFill>
                  <a:srgbClr val="6D6D6D"/>
                </a:solidFill>
                <a:latin typeface="Arial"/>
                <a:cs typeface="Arial"/>
              </a:rPr>
              <a:t>visto</a:t>
            </a:r>
            <a:r>
              <a:rPr dirty="0" sz="1800" spc="-30">
                <a:solidFill>
                  <a:srgbClr val="6D6D6D"/>
                </a:solidFill>
                <a:latin typeface="Noto Serif"/>
                <a:cs typeface="Noto Serif"/>
              </a:rPr>
              <a:t>);</a:t>
            </a:r>
            <a:endParaRPr sz="1800">
              <a:latin typeface="Noto Serif"/>
              <a:cs typeface="Noto Serif"/>
            </a:endParaRPr>
          </a:p>
          <a:p>
            <a:pPr lvl="1" marL="756285" indent="-286385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dirty="0" sz="1800" spc="-80">
                <a:solidFill>
                  <a:srgbClr val="6D6D6D"/>
                </a:solidFill>
                <a:latin typeface="Noto Serif"/>
                <a:cs typeface="Noto Serif"/>
              </a:rPr>
              <a:t>Em </a:t>
            </a:r>
            <a:r>
              <a:rPr dirty="0" sz="1800" spc="-40">
                <a:solidFill>
                  <a:srgbClr val="6D6D6D"/>
                </a:solidFill>
                <a:latin typeface="Noto Serif"/>
                <a:cs typeface="Noto Serif"/>
              </a:rPr>
              <a:t>geral </a:t>
            </a:r>
            <a:r>
              <a:rPr dirty="0" sz="1800" spc="-15">
                <a:solidFill>
                  <a:srgbClr val="6D6D6D"/>
                </a:solidFill>
                <a:latin typeface="Noto Serif"/>
                <a:cs typeface="Noto Serif"/>
              </a:rPr>
              <a:t>apresenta </a:t>
            </a:r>
            <a:r>
              <a:rPr dirty="0" sz="1800" spc="-20">
                <a:solidFill>
                  <a:srgbClr val="6D6D6D"/>
                </a:solidFill>
                <a:latin typeface="Noto Serif"/>
                <a:cs typeface="Noto Serif"/>
              </a:rPr>
              <a:t>alto </a:t>
            </a:r>
            <a:r>
              <a:rPr dirty="0" sz="1800">
                <a:solidFill>
                  <a:srgbClr val="6D6D6D"/>
                </a:solidFill>
                <a:latin typeface="Noto Serif"/>
                <a:cs typeface="Noto Serif"/>
              </a:rPr>
              <a:t>custo</a:t>
            </a:r>
            <a:r>
              <a:rPr dirty="0" sz="1800" spc="45">
                <a:solidFill>
                  <a:srgbClr val="6D6D6D"/>
                </a:solidFill>
                <a:latin typeface="Noto Serif"/>
                <a:cs typeface="Noto Serif"/>
              </a:rPr>
              <a:t> </a:t>
            </a:r>
            <a:r>
              <a:rPr dirty="0" sz="1800" spc="-25">
                <a:solidFill>
                  <a:srgbClr val="6D6D6D"/>
                </a:solidFill>
                <a:latin typeface="Noto Serif"/>
                <a:cs typeface="Noto Serif"/>
              </a:rPr>
              <a:t>computacional.</a:t>
            </a:r>
            <a:endParaRPr sz="1800">
              <a:latin typeface="Noto Serif"/>
              <a:cs typeface="Noto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5561" y="1236725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833993" y="4876682"/>
            <a:ext cx="125095" cy="1301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10"/>
              </a:lnSpc>
            </a:pPr>
            <a:r>
              <a:rPr dirty="0" sz="850" spc="-55">
                <a:solidFill>
                  <a:srgbClr val="FFFFFF"/>
                </a:solidFill>
                <a:latin typeface="Verdana"/>
                <a:cs typeface="Verdana"/>
              </a:rPr>
              <a:t>40</a:t>
            </a:r>
            <a:endParaRPr sz="8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36420" y="1423416"/>
            <a:ext cx="893444" cy="1199515"/>
          </a:xfrm>
          <a:custGeom>
            <a:avLst/>
            <a:gdLst/>
            <a:ahLst/>
            <a:cxnLst/>
            <a:rect l="l" t="t" r="r" b="b"/>
            <a:pathLst>
              <a:path w="893444" h="1199514">
                <a:moveTo>
                  <a:pt x="506094" y="1115060"/>
                </a:moveTo>
                <a:lnTo>
                  <a:pt x="386969" y="1115060"/>
                </a:lnTo>
                <a:lnTo>
                  <a:pt x="446531" y="1199388"/>
                </a:lnTo>
                <a:lnTo>
                  <a:pt x="506094" y="1115060"/>
                </a:lnTo>
                <a:close/>
              </a:path>
              <a:path w="893444" h="1199514">
                <a:moveTo>
                  <a:pt x="834898" y="0"/>
                </a:moveTo>
                <a:lnTo>
                  <a:pt x="58166" y="0"/>
                </a:lnTo>
                <a:lnTo>
                  <a:pt x="35522" y="3811"/>
                </a:lnTo>
                <a:lnTo>
                  <a:pt x="17033" y="14208"/>
                </a:lnTo>
                <a:lnTo>
                  <a:pt x="4570" y="29628"/>
                </a:lnTo>
                <a:lnTo>
                  <a:pt x="0" y="48513"/>
                </a:lnTo>
                <a:lnTo>
                  <a:pt x="0" y="1066546"/>
                </a:lnTo>
                <a:lnTo>
                  <a:pt x="4570" y="1085431"/>
                </a:lnTo>
                <a:lnTo>
                  <a:pt x="17033" y="1100851"/>
                </a:lnTo>
                <a:lnTo>
                  <a:pt x="35522" y="1111248"/>
                </a:lnTo>
                <a:lnTo>
                  <a:pt x="58166" y="1115060"/>
                </a:lnTo>
                <a:lnTo>
                  <a:pt x="834898" y="1115060"/>
                </a:lnTo>
                <a:lnTo>
                  <a:pt x="857541" y="1111248"/>
                </a:lnTo>
                <a:lnTo>
                  <a:pt x="876030" y="1100851"/>
                </a:lnTo>
                <a:lnTo>
                  <a:pt x="888493" y="1085431"/>
                </a:lnTo>
                <a:lnTo>
                  <a:pt x="893063" y="1066546"/>
                </a:lnTo>
                <a:lnTo>
                  <a:pt x="893063" y="48513"/>
                </a:lnTo>
                <a:lnTo>
                  <a:pt x="888493" y="29628"/>
                </a:lnTo>
                <a:lnTo>
                  <a:pt x="876030" y="14208"/>
                </a:lnTo>
                <a:lnTo>
                  <a:pt x="857541" y="3811"/>
                </a:lnTo>
                <a:lnTo>
                  <a:pt x="834898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61944" y="1338072"/>
            <a:ext cx="893444" cy="1198245"/>
          </a:xfrm>
          <a:custGeom>
            <a:avLst/>
            <a:gdLst/>
            <a:ahLst/>
            <a:cxnLst/>
            <a:rect l="l" t="t" r="r" b="b"/>
            <a:pathLst>
              <a:path w="893445" h="1198245">
                <a:moveTo>
                  <a:pt x="834897" y="84200"/>
                </a:moveTo>
                <a:lnTo>
                  <a:pt x="58165" y="84200"/>
                </a:lnTo>
                <a:lnTo>
                  <a:pt x="35522" y="88012"/>
                </a:lnTo>
                <a:lnTo>
                  <a:pt x="17033" y="98409"/>
                </a:lnTo>
                <a:lnTo>
                  <a:pt x="4570" y="113829"/>
                </a:lnTo>
                <a:lnTo>
                  <a:pt x="0" y="132714"/>
                </a:lnTo>
                <a:lnTo>
                  <a:pt x="0" y="1149477"/>
                </a:lnTo>
                <a:lnTo>
                  <a:pt x="4570" y="1168288"/>
                </a:lnTo>
                <a:lnTo>
                  <a:pt x="17033" y="1183671"/>
                </a:lnTo>
                <a:lnTo>
                  <a:pt x="35522" y="1194053"/>
                </a:lnTo>
                <a:lnTo>
                  <a:pt x="58165" y="1197864"/>
                </a:lnTo>
                <a:lnTo>
                  <a:pt x="834897" y="1197864"/>
                </a:lnTo>
                <a:lnTo>
                  <a:pt x="857541" y="1194053"/>
                </a:lnTo>
                <a:lnTo>
                  <a:pt x="876030" y="1183671"/>
                </a:lnTo>
                <a:lnTo>
                  <a:pt x="888493" y="1168288"/>
                </a:lnTo>
                <a:lnTo>
                  <a:pt x="893063" y="1149477"/>
                </a:lnTo>
                <a:lnTo>
                  <a:pt x="893063" y="132714"/>
                </a:lnTo>
                <a:lnTo>
                  <a:pt x="888493" y="113829"/>
                </a:lnTo>
                <a:lnTo>
                  <a:pt x="876030" y="98409"/>
                </a:lnTo>
                <a:lnTo>
                  <a:pt x="857541" y="88012"/>
                </a:lnTo>
                <a:lnTo>
                  <a:pt x="834897" y="84200"/>
                </a:lnTo>
                <a:close/>
              </a:path>
              <a:path w="893445" h="1198245">
                <a:moveTo>
                  <a:pt x="446531" y="0"/>
                </a:moveTo>
                <a:lnTo>
                  <a:pt x="386968" y="84200"/>
                </a:lnTo>
                <a:lnTo>
                  <a:pt x="506094" y="84200"/>
                </a:lnTo>
                <a:lnTo>
                  <a:pt x="446531" y="0"/>
                </a:lnTo>
                <a:close/>
              </a:path>
            </a:pathLst>
          </a:custGeom>
          <a:solidFill>
            <a:srgbClr val="F4B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88991" y="1423416"/>
            <a:ext cx="893444" cy="1199515"/>
          </a:xfrm>
          <a:custGeom>
            <a:avLst/>
            <a:gdLst/>
            <a:ahLst/>
            <a:cxnLst/>
            <a:rect l="l" t="t" r="r" b="b"/>
            <a:pathLst>
              <a:path w="893445" h="1199514">
                <a:moveTo>
                  <a:pt x="506095" y="1115060"/>
                </a:moveTo>
                <a:lnTo>
                  <a:pt x="386969" y="1115060"/>
                </a:lnTo>
                <a:lnTo>
                  <a:pt x="446532" y="1199388"/>
                </a:lnTo>
                <a:lnTo>
                  <a:pt x="506095" y="1115060"/>
                </a:lnTo>
                <a:close/>
              </a:path>
              <a:path w="893445" h="1199514">
                <a:moveTo>
                  <a:pt x="834898" y="0"/>
                </a:moveTo>
                <a:lnTo>
                  <a:pt x="58166" y="0"/>
                </a:lnTo>
                <a:lnTo>
                  <a:pt x="35522" y="3811"/>
                </a:lnTo>
                <a:lnTo>
                  <a:pt x="17033" y="14208"/>
                </a:lnTo>
                <a:lnTo>
                  <a:pt x="4570" y="29628"/>
                </a:lnTo>
                <a:lnTo>
                  <a:pt x="0" y="48513"/>
                </a:lnTo>
                <a:lnTo>
                  <a:pt x="0" y="1066546"/>
                </a:lnTo>
                <a:lnTo>
                  <a:pt x="4570" y="1085431"/>
                </a:lnTo>
                <a:lnTo>
                  <a:pt x="17033" y="1100851"/>
                </a:lnTo>
                <a:lnTo>
                  <a:pt x="35522" y="1111248"/>
                </a:lnTo>
                <a:lnTo>
                  <a:pt x="58166" y="1115060"/>
                </a:lnTo>
                <a:lnTo>
                  <a:pt x="834898" y="1115060"/>
                </a:lnTo>
                <a:lnTo>
                  <a:pt x="857541" y="1111248"/>
                </a:lnTo>
                <a:lnTo>
                  <a:pt x="876030" y="1100851"/>
                </a:lnTo>
                <a:lnTo>
                  <a:pt x="888493" y="1085431"/>
                </a:lnTo>
                <a:lnTo>
                  <a:pt x="893063" y="1066546"/>
                </a:lnTo>
                <a:lnTo>
                  <a:pt x="893063" y="48513"/>
                </a:lnTo>
                <a:lnTo>
                  <a:pt x="888493" y="29628"/>
                </a:lnTo>
                <a:lnTo>
                  <a:pt x="876030" y="14208"/>
                </a:lnTo>
                <a:lnTo>
                  <a:pt x="857541" y="3811"/>
                </a:lnTo>
                <a:lnTo>
                  <a:pt x="834898" y="0"/>
                </a:lnTo>
                <a:close/>
              </a:path>
            </a:pathLst>
          </a:custGeom>
          <a:solidFill>
            <a:srgbClr val="0E9D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14515" y="1338072"/>
            <a:ext cx="893444" cy="1198245"/>
          </a:xfrm>
          <a:custGeom>
            <a:avLst/>
            <a:gdLst/>
            <a:ahLst/>
            <a:cxnLst/>
            <a:rect l="l" t="t" r="r" b="b"/>
            <a:pathLst>
              <a:path w="893445" h="1198245">
                <a:moveTo>
                  <a:pt x="834898" y="84200"/>
                </a:moveTo>
                <a:lnTo>
                  <a:pt x="58166" y="84200"/>
                </a:lnTo>
                <a:lnTo>
                  <a:pt x="35522" y="88012"/>
                </a:lnTo>
                <a:lnTo>
                  <a:pt x="17033" y="98409"/>
                </a:lnTo>
                <a:lnTo>
                  <a:pt x="4570" y="113829"/>
                </a:lnTo>
                <a:lnTo>
                  <a:pt x="0" y="132714"/>
                </a:lnTo>
                <a:lnTo>
                  <a:pt x="0" y="1149477"/>
                </a:lnTo>
                <a:lnTo>
                  <a:pt x="4570" y="1168288"/>
                </a:lnTo>
                <a:lnTo>
                  <a:pt x="17033" y="1183671"/>
                </a:lnTo>
                <a:lnTo>
                  <a:pt x="35522" y="1194053"/>
                </a:lnTo>
                <a:lnTo>
                  <a:pt x="58166" y="1197864"/>
                </a:lnTo>
                <a:lnTo>
                  <a:pt x="834898" y="1197864"/>
                </a:lnTo>
                <a:lnTo>
                  <a:pt x="857541" y="1194053"/>
                </a:lnTo>
                <a:lnTo>
                  <a:pt x="876030" y="1183671"/>
                </a:lnTo>
                <a:lnTo>
                  <a:pt x="888493" y="1168288"/>
                </a:lnTo>
                <a:lnTo>
                  <a:pt x="893063" y="1149477"/>
                </a:lnTo>
                <a:lnTo>
                  <a:pt x="893063" y="132714"/>
                </a:lnTo>
                <a:lnTo>
                  <a:pt x="888493" y="113829"/>
                </a:lnTo>
                <a:lnTo>
                  <a:pt x="876030" y="98409"/>
                </a:lnTo>
                <a:lnTo>
                  <a:pt x="857541" y="88012"/>
                </a:lnTo>
                <a:lnTo>
                  <a:pt x="834898" y="84200"/>
                </a:lnTo>
                <a:close/>
              </a:path>
              <a:path w="893445" h="1198245">
                <a:moveTo>
                  <a:pt x="446532" y="0"/>
                </a:moveTo>
                <a:lnTo>
                  <a:pt x="386968" y="84200"/>
                </a:lnTo>
                <a:lnTo>
                  <a:pt x="506094" y="84200"/>
                </a:lnTo>
                <a:lnTo>
                  <a:pt x="446532" y="0"/>
                </a:lnTo>
                <a:close/>
              </a:path>
            </a:pathLst>
          </a:custGeom>
          <a:solidFill>
            <a:srgbClr val="DB44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41935">
              <a:lnSpc>
                <a:spcPct val="100000"/>
              </a:lnSpc>
              <a:spcBef>
                <a:spcPts val="100"/>
              </a:spcBef>
            </a:pPr>
            <a:r>
              <a:rPr dirty="0" spc="-155"/>
              <a:t>Obrigado</a:t>
            </a:r>
            <a:r>
              <a:rPr dirty="0" spc="-580"/>
              <a:t> </a:t>
            </a:r>
            <a:r>
              <a:rPr dirty="0" spc="-155"/>
              <a:t>!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62733" y="1646377"/>
            <a:ext cx="4904105" cy="187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57350" algn="l"/>
                <a:tab pos="3046730" algn="l"/>
                <a:tab pos="4703445" algn="l"/>
              </a:tabLst>
            </a:pPr>
            <a:r>
              <a:rPr dirty="0" sz="4800" spc="-2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4800" spc="-2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4800" spc="-55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4800" spc="-55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4800" spc="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4800" spc="4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4800" spc="-55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endParaRPr sz="4800">
              <a:latin typeface="Verdana"/>
              <a:cs typeface="Verdana"/>
            </a:endParaRPr>
          </a:p>
          <a:p>
            <a:pPr algn="ctr" marL="250190">
              <a:lnSpc>
                <a:spcPct val="100000"/>
              </a:lnSpc>
              <a:spcBef>
                <a:spcPts val="4460"/>
              </a:spcBef>
            </a:pPr>
            <a:r>
              <a:rPr dirty="0" sz="1800" spc="-85">
                <a:solidFill>
                  <a:srgbClr val="464646"/>
                </a:solidFill>
                <a:latin typeface="Verdana"/>
                <a:cs typeface="Verdana"/>
              </a:rPr>
              <a:t>Vinicius </a:t>
            </a:r>
            <a:r>
              <a:rPr dirty="0" sz="1800" spc="-120">
                <a:solidFill>
                  <a:srgbClr val="464646"/>
                </a:solidFill>
                <a:latin typeface="Verdana"/>
                <a:cs typeface="Verdana"/>
              </a:rPr>
              <a:t>Fernandes</a:t>
            </a:r>
            <a:r>
              <a:rPr dirty="0" sz="1800" spc="-484">
                <a:solidFill>
                  <a:srgbClr val="464646"/>
                </a:solidFill>
                <a:latin typeface="Verdana"/>
                <a:cs typeface="Verdana"/>
              </a:rPr>
              <a:t> </a:t>
            </a:r>
            <a:r>
              <a:rPr dirty="0" sz="1800" spc="-95">
                <a:solidFill>
                  <a:srgbClr val="464646"/>
                </a:solidFill>
                <a:latin typeface="Verdana"/>
                <a:cs typeface="Verdana"/>
              </a:rPr>
              <a:t>Caridá</a:t>
            </a:r>
            <a:endParaRPr sz="1800">
              <a:latin typeface="Verdana"/>
              <a:cs typeface="Verdana"/>
            </a:endParaRPr>
          </a:p>
          <a:p>
            <a:pPr algn="ctr" marL="251460">
              <a:lnSpc>
                <a:spcPct val="100000"/>
              </a:lnSpc>
              <a:spcBef>
                <a:spcPts val="5"/>
              </a:spcBef>
            </a:pPr>
            <a:r>
              <a:rPr dirty="0" sz="1800" spc="-145">
                <a:solidFill>
                  <a:srgbClr val="464646"/>
                </a:solidFill>
                <a:latin typeface="Verdana"/>
                <a:cs typeface="Verdana"/>
                <a:hlinkClick r:id="rId2"/>
              </a:rPr>
              <a:t>vfcarida@gmail.com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37888" y="3852671"/>
            <a:ext cx="489203" cy="489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03264" y="3852671"/>
            <a:ext cx="489204" cy="489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70404" y="3880103"/>
            <a:ext cx="435863" cy="4358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15866" y="4309059"/>
            <a:ext cx="1304290" cy="297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7465">
              <a:lnSpc>
                <a:spcPts val="1070"/>
              </a:lnSpc>
              <a:spcBef>
                <a:spcPts val="100"/>
              </a:spcBef>
            </a:pPr>
            <a:r>
              <a:rPr dirty="0" sz="900" spc="-55">
                <a:solidFill>
                  <a:srgbClr val="DB4437"/>
                </a:solidFill>
                <a:latin typeface="Verdana"/>
                <a:cs typeface="Verdana"/>
              </a:rPr>
              <a:t>@Vinicius</a:t>
            </a:r>
            <a:r>
              <a:rPr dirty="0" sz="900" spc="-180">
                <a:solidFill>
                  <a:srgbClr val="DB4437"/>
                </a:solidFill>
                <a:latin typeface="Verdana"/>
                <a:cs typeface="Verdana"/>
              </a:rPr>
              <a:t> </a:t>
            </a:r>
            <a:r>
              <a:rPr dirty="0" sz="900" spc="-50">
                <a:solidFill>
                  <a:srgbClr val="DB4437"/>
                </a:solidFill>
                <a:latin typeface="Verdana"/>
                <a:cs typeface="Verdana"/>
              </a:rPr>
              <a:t>Caridá</a:t>
            </a:r>
            <a:endParaRPr sz="900">
              <a:latin typeface="Verdana"/>
              <a:cs typeface="Verdana"/>
            </a:endParaRPr>
          </a:p>
          <a:p>
            <a:pPr algn="ctr">
              <a:lnSpc>
                <a:spcPts val="1070"/>
              </a:lnSpc>
            </a:pPr>
            <a:r>
              <a:rPr dirty="0" sz="900" spc="-20">
                <a:solidFill>
                  <a:srgbClr val="DB4437"/>
                </a:solidFill>
                <a:latin typeface="Verdana"/>
                <a:cs typeface="Verdana"/>
              </a:rPr>
              <a:t>@</a:t>
            </a:r>
            <a:r>
              <a:rPr dirty="0" sz="900" spc="-20">
                <a:solidFill>
                  <a:srgbClr val="DB4437"/>
                </a:solidFill>
                <a:latin typeface="Arial"/>
                <a:cs typeface="Arial"/>
              </a:rPr>
              <a:t>machine </a:t>
            </a:r>
            <a:r>
              <a:rPr dirty="0" sz="900" spc="-5">
                <a:solidFill>
                  <a:srgbClr val="DB4437"/>
                </a:solidFill>
                <a:latin typeface="Arial"/>
                <a:cs typeface="Arial"/>
              </a:rPr>
              <a:t>learning</a:t>
            </a:r>
            <a:r>
              <a:rPr dirty="0" sz="900" spc="-90">
                <a:solidFill>
                  <a:srgbClr val="DB4437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DB4437"/>
                </a:solidFill>
                <a:latin typeface="Arial"/>
                <a:cs typeface="Arial"/>
              </a:rPr>
              <a:t>Brasil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61997" y="4363313"/>
            <a:ext cx="8667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5">
                <a:solidFill>
                  <a:srgbClr val="4285F4"/>
                </a:solidFill>
                <a:latin typeface="Verdana"/>
                <a:cs typeface="Verdana"/>
              </a:rPr>
              <a:t>@Vinicius</a:t>
            </a:r>
            <a:r>
              <a:rPr dirty="0" sz="900" spc="-215">
                <a:solidFill>
                  <a:srgbClr val="4285F4"/>
                </a:solidFill>
                <a:latin typeface="Verdana"/>
                <a:cs typeface="Verdana"/>
              </a:rPr>
              <a:t> </a:t>
            </a:r>
            <a:r>
              <a:rPr dirty="0" sz="900" spc="-50">
                <a:solidFill>
                  <a:srgbClr val="4285F4"/>
                </a:solidFill>
                <a:latin typeface="Verdana"/>
                <a:cs typeface="Verdana"/>
              </a:rPr>
              <a:t>Caridá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70116" y="4363313"/>
            <a:ext cx="52451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65">
                <a:solidFill>
                  <a:srgbClr val="4285F4"/>
                </a:solidFill>
                <a:latin typeface="Verdana"/>
                <a:cs typeface="Verdana"/>
              </a:rPr>
              <a:t>@</a:t>
            </a:r>
            <a:r>
              <a:rPr dirty="0" sz="900" spc="-80">
                <a:solidFill>
                  <a:srgbClr val="4285F4"/>
                </a:solidFill>
                <a:latin typeface="Verdana"/>
                <a:cs typeface="Verdana"/>
              </a:rPr>
              <a:t>v</a:t>
            </a:r>
            <a:r>
              <a:rPr dirty="0" sz="900" spc="-20">
                <a:solidFill>
                  <a:srgbClr val="4285F4"/>
                </a:solidFill>
                <a:latin typeface="Verdana"/>
                <a:cs typeface="Verdana"/>
              </a:rPr>
              <a:t>f</a:t>
            </a:r>
            <a:r>
              <a:rPr dirty="0" sz="900" spc="-60">
                <a:solidFill>
                  <a:srgbClr val="4285F4"/>
                </a:solidFill>
                <a:latin typeface="Verdana"/>
                <a:cs typeface="Verdana"/>
              </a:rPr>
              <a:t>ca</a:t>
            </a:r>
            <a:r>
              <a:rPr dirty="0" sz="900" spc="-50">
                <a:solidFill>
                  <a:srgbClr val="4285F4"/>
                </a:solidFill>
                <a:latin typeface="Verdana"/>
                <a:cs typeface="Verdana"/>
              </a:rPr>
              <a:t>r</a:t>
            </a:r>
            <a:r>
              <a:rPr dirty="0" sz="900" spc="-55">
                <a:solidFill>
                  <a:srgbClr val="4285F4"/>
                </a:solidFill>
                <a:latin typeface="Verdana"/>
                <a:cs typeface="Verdana"/>
              </a:rPr>
              <a:t>ida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06206" y="4306061"/>
            <a:ext cx="562610" cy="795655"/>
          </a:xfrm>
          <a:custGeom>
            <a:avLst/>
            <a:gdLst/>
            <a:ahLst/>
            <a:cxnLst/>
            <a:rect l="l" t="t" r="r" b="b"/>
            <a:pathLst>
              <a:path w="562609" h="795654">
                <a:moveTo>
                  <a:pt x="0" y="795528"/>
                </a:moveTo>
                <a:lnTo>
                  <a:pt x="562355" y="795528"/>
                </a:lnTo>
                <a:lnTo>
                  <a:pt x="562355" y="0"/>
                </a:lnTo>
                <a:lnTo>
                  <a:pt x="0" y="0"/>
                </a:lnTo>
                <a:lnTo>
                  <a:pt x="0" y="7955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06206" y="4306061"/>
            <a:ext cx="562610" cy="795655"/>
          </a:xfrm>
          <a:custGeom>
            <a:avLst/>
            <a:gdLst/>
            <a:ahLst/>
            <a:cxnLst/>
            <a:rect l="l" t="t" r="r" b="b"/>
            <a:pathLst>
              <a:path w="562609" h="795654">
                <a:moveTo>
                  <a:pt x="0" y="795528"/>
                </a:moveTo>
                <a:lnTo>
                  <a:pt x="562355" y="795528"/>
                </a:lnTo>
                <a:lnTo>
                  <a:pt x="562355" y="0"/>
                </a:lnTo>
                <a:lnTo>
                  <a:pt x="0" y="0"/>
                </a:lnTo>
                <a:lnTo>
                  <a:pt x="0" y="7955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0"/>
            <a:ext cx="9142476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143247" y="1941957"/>
            <a:ext cx="3230245" cy="8267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050">
                <a:solidFill>
                  <a:srgbClr val="D9D9D9"/>
                </a:solidFill>
                <a:latin typeface="Arial"/>
                <a:cs typeface="Arial"/>
              </a:rPr>
              <a:t>Copyright © </a:t>
            </a:r>
            <a:r>
              <a:rPr dirty="0" sz="1050" b="1">
                <a:solidFill>
                  <a:srgbClr val="D9D9D9"/>
                </a:solidFill>
                <a:latin typeface="Arial"/>
                <a:cs typeface="Arial"/>
              </a:rPr>
              <a:t>2018 Prof. Vinicius Fernandes Caridá  </a:t>
            </a:r>
            <a:r>
              <a:rPr dirty="0" sz="1050">
                <a:solidFill>
                  <a:srgbClr val="D9D9D9"/>
                </a:solidFill>
                <a:latin typeface="Arial"/>
                <a:cs typeface="Arial"/>
              </a:rPr>
              <a:t>Todos direitos reservados. Reprodução ou</a:t>
            </a:r>
            <a:r>
              <a:rPr dirty="0" sz="1050" spc="-6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D9D9D9"/>
                </a:solidFill>
                <a:latin typeface="Arial"/>
                <a:cs typeface="Arial"/>
              </a:rPr>
              <a:t>divulgação  </a:t>
            </a:r>
            <a:r>
              <a:rPr dirty="0" sz="1050" spc="-5">
                <a:solidFill>
                  <a:srgbClr val="D9D9D9"/>
                </a:solidFill>
                <a:latin typeface="Arial"/>
                <a:cs typeface="Arial"/>
              </a:rPr>
              <a:t>total </a:t>
            </a:r>
            <a:r>
              <a:rPr dirty="0" sz="1050">
                <a:solidFill>
                  <a:srgbClr val="D9D9D9"/>
                </a:solidFill>
                <a:latin typeface="Arial"/>
                <a:cs typeface="Arial"/>
              </a:rPr>
              <a:t>ou parcial deste documento é expressamente  proíbido sem o consentimento formal, por escrito, do  Professor</a:t>
            </a:r>
            <a:r>
              <a:rPr dirty="0" sz="1050" spc="-35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dirty="0" sz="1050" spc="-5">
                <a:solidFill>
                  <a:srgbClr val="D9D9D9"/>
                </a:solidFill>
                <a:latin typeface="Arial"/>
                <a:cs typeface="Arial"/>
              </a:rPr>
              <a:t>(autor).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1911" y="1043940"/>
            <a:ext cx="6291071" cy="3422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94282" y="4559300"/>
            <a:ext cx="669670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latin typeface="Times New Roman"/>
                <a:cs typeface="Times New Roman"/>
              </a:rPr>
              <a:t>Fonte: Keogh, E. AGentle Introduction to Machine Learning and Data Mining for the Database </a:t>
            </a:r>
            <a:r>
              <a:rPr dirty="0" sz="1000" spc="-25">
                <a:latin typeface="Times New Roman"/>
                <a:cs typeface="Times New Roman"/>
              </a:rPr>
              <a:t>Community, </a:t>
            </a:r>
            <a:r>
              <a:rPr dirty="0" sz="1000">
                <a:latin typeface="Times New Roman"/>
                <a:cs typeface="Times New Roman"/>
              </a:rPr>
              <a:t>SBBD</a:t>
            </a:r>
            <a:r>
              <a:rPr dirty="0" sz="1000" spc="125">
                <a:latin typeface="Times New Roman"/>
                <a:cs typeface="Times New Roman"/>
              </a:rPr>
              <a:t> </a:t>
            </a:r>
            <a:r>
              <a:rPr dirty="0" sz="1000" spc="-5">
                <a:latin typeface="Times New Roman"/>
                <a:cs typeface="Times New Roman"/>
              </a:rPr>
              <a:t>2003, Manaus.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01850" y="303733"/>
            <a:ext cx="5872480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65"/>
              <a:t>Aprendizado</a:t>
            </a:r>
            <a:r>
              <a:rPr dirty="0" spc="-530"/>
              <a:t> </a:t>
            </a:r>
            <a:r>
              <a:rPr dirty="0" spc="-225"/>
              <a:t>baseado</a:t>
            </a:r>
            <a:r>
              <a:rPr dirty="0" spc="-525"/>
              <a:t> </a:t>
            </a:r>
            <a:r>
              <a:rPr dirty="0" spc="-335"/>
              <a:t>em</a:t>
            </a:r>
            <a:r>
              <a:rPr dirty="0" spc="-500"/>
              <a:t> </a:t>
            </a:r>
            <a:r>
              <a:rPr dirty="0" spc="-229"/>
              <a:t>exemplos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7991" y="1156716"/>
            <a:ext cx="7956804" cy="3549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0783" y="1042416"/>
            <a:ext cx="6188964" cy="382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3332" y="1170430"/>
            <a:ext cx="6448044" cy="384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3528" y="0"/>
            <a:ext cx="1388364" cy="1312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5561" y="1003553"/>
            <a:ext cx="914400" cy="1905"/>
          </a:xfrm>
          <a:custGeom>
            <a:avLst/>
            <a:gdLst/>
            <a:ahLst/>
            <a:cxnLst/>
            <a:rect l="l" t="t" r="r" b="b"/>
            <a:pathLst>
              <a:path w="914400" h="1905">
                <a:moveTo>
                  <a:pt x="0" y="0"/>
                </a:moveTo>
                <a:lnTo>
                  <a:pt x="914400" y="1524"/>
                </a:lnTo>
              </a:path>
            </a:pathLst>
          </a:custGeom>
          <a:ln w="19812">
            <a:solidFill>
              <a:srgbClr val="4285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69095" y="481736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4">
                <a:moveTo>
                  <a:pt x="131063" y="0"/>
                </a:move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4"/>
                </a:lnTo>
                <a:lnTo>
                  <a:pt x="10298" y="182079"/>
                </a:lnTo>
                <a:lnTo>
                  <a:pt x="38385" y="223739"/>
                </a:lnTo>
                <a:lnTo>
                  <a:pt x="80045" y="251828"/>
                </a:lnTo>
                <a:lnTo>
                  <a:pt x="131063" y="262128"/>
                </a:lnTo>
                <a:lnTo>
                  <a:pt x="182082" y="251828"/>
                </a:lnTo>
                <a:lnTo>
                  <a:pt x="223742" y="223739"/>
                </a:lnTo>
                <a:lnTo>
                  <a:pt x="251829" y="182079"/>
                </a:lnTo>
                <a:lnTo>
                  <a:pt x="262127" y="131064"/>
                </a:lnTo>
                <a:lnTo>
                  <a:pt x="251829" y="80045"/>
                </a:lnTo>
                <a:lnTo>
                  <a:pt x="223742" y="38385"/>
                </a:lnTo>
                <a:lnTo>
                  <a:pt x="182082" y="10298"/>
                </a:lnTo>
                <a:lnTo>
                  <a:pt x="131063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107560" y="303733"/>
            <a:ext cx="861694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">
                <a:solidFill>
                  <a:srgbClr val="464646"/>
                </a:solidFill>
                <a:latin typeface="Verdana"/>
                <a:cs typeface="Verdana"/>
              </a:rPr>
              <a:t>KNN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0867" y="1097280"/>
            <a:ext cx="5853683" cy="3435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dirty="0" spc="-50"/>
              <a:t>10</a:t>
            </a:fld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25"/>
              </a:lnSpc>
            </a:pPr>
            <a:r>
              <a:rPr dirty="0"/>
              <a:t>Prof. </a:t>
            </a:r>
            <a:r>
              <a:rPr dirty="0" spc="-5"/>
              <a:t>Dr. Vinicius </a:t>
            </a:r>
            <a:r>
              <a:rPr dirty="0"/>
              <a:t>F.</a:t>
            </a:r>
            <a:r>
              <a:rPr dirty="0" spc="-30"/>
              <a:t> </a:t>
            </a:r>
            <a:r>
              <a:rPr dirty="0" spc="-5"/>
              <a:t>Caridá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46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terms:created xsi:type="dcterms:W3CDTF">2019-02-22T19:06:32Z</dcterms:created>
  <dcterms:modified xsi:type="dcterms:W3CDTF">2019-02-22T19:06:32Z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2018-10-17T00:00:00Z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2019-02-22T00:00:00Z</vt:filetime>
  </property>
</Properties>
</file>